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531" r:id="rId3"/>
    <p:sldId id="554" r:id="rId4"/>
    <p:sldId id="559" r:id="rId5"/>
    <p:sldId id="551" r:id="rId6"/>
    <p:sldId id="555" r:id="rId7"/>
    <p:sldId id="533" r:id="rId8"/>
    <p:sldId id="534" r:id="rId9"/>
    <p:sldId id="535" r:id="rId10"/>
    <p:sldId id="556" r:id="rId11"/>
    <p:sldId id="538" r:id="rId12"/>
    <p:sldId id="539" r:id="rId13"/>
    <p:sldId id="540" r:id="rId14"/>
    <p:sldId id="541" r:id="rId15"/>
    <p:sldId id="557" r:id="rId16"/>
    <p:sldId id="542" r:id="rId17"/>
    <p:sldId id="548" r:id="rId18"/>
    <p:sldId id="558" r:id="rId19"/>
    <p:sldId id="536" r:id="rId20"/>
    <p:sldId id="545" r:id="rId21"/>
    <p:sldId id="549" r:id="rId22"/>
    <p:sldId id="552" r:id="rId23"/>
    <p:sldId id="553" r:id="rId24"/>
    <p:sldId id="532" r:id="rId25"/>
  </p:sldIdLst>
  <p:sldSz cx="9144000" cy="6858000" type="screen4x3"/>
  <p:notesSz cx="6805613" cy="9944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8A"/>
    <a:srgbClr val="19B79D"/>
    <a:srgbClr val="003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6" autoAdjust="0"/>
    <p:restoredTop sz="94660"/>
  </p:normalViewPr>
  <p:slideViewPr>
    <p:cSldViewPr>
      <p:cViewPr>
        <p:scale>
          <a:sx n="110" d="100"/>
          <a:sy n="110" d="100"/>
        </p:scale>
        <p:origin x="-164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2838" y="-7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790" y="1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r">
              <a:defRPr sz="1200"/>
            </a:lvl1pPr>
          </a:lstStyle>
          <a:p>
            <a:fld id="{BF913F51-6B94-405C-8778-3839F4BE4431}" type="datetimeFigureOut">
              <a:rPr lang="en-US" smtClean="0"/>
              <a:pPr/>
              <a:t>10/29/2014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893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790" y="9445893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r">
              <a:defRPr sz="1200"/>
            </a:lvl1pPr>
          </a:lstStyle>
          <a:p>
            <a:fld id="{2EF2CB2B-5BE2-486A-A655-4AE424C12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32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0" tIns="47850" rIns="95700" bIns="4785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0" tIns="47850" rIns="95700" bIns="47850" rtlCol="0"/>
          <a:lstStyle>
            <a:lvl1pPr algn="r">
              <a:defRPr sz="1300"/>
            </a:lvl1pPr>
          </a:lstStyle>
          <a:p>
            <a:fld id="{6FFE775B-A576-4F6A-AC35-C750A7210187}" type="datetimeFigureOut">
              <a:rPr lang="de-DE" smtClean="0"/>
              <a:pPr/>
              <a:t>29.10.2014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0" tIns="47850" rIns="95700" bIns="4785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5700" tIns="47850" rIns="95700" bIns="4785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0" tIns="47850" rIns="95700" bIns="4785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0" tIns="47850" rIns="95700" bIns="47850" rtlCol="0" anchor="b"/>
          <a:lstStyle>
            <a:lvl1pPr algn="r">
              <a:defRPr sz="1300"/>
            </a:lvl1pPr>
          </a:lstStyle>
          <a:p>
            <a:fld id="{00BB3EAD-A2A5-425B-90AC-0C0956D464E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972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B3EAD-A2A5-425B-90AC-0C0956D464E2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720" y="1500174"/>
            <a:ext cx="8572560" cy="2041529"/>
          </a:xfrm>
        </p:spPr>
        <p:txBody>
          <a:bodyPr anchor="b">
            <a:normAutofit/>
          </a:bodyPr>
          <a:lstStyle>
            <a:lvl1pPr algn="l">
              <a:defRPr sz="4000"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5720" y="3676664"/>
            <a:ext cx="857256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567123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06693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28670"/>
            <a:ext cx="4038600" cy="519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28670"/>
            <a:ext cx="4038600" cy="519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4040188" cy="642941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571612"/>
            <a:ext cx="4040188" cy="45545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928671"/>
            <a:ext cx="4041775" cy="64294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571612"/>
            <a:ext cx="4041775" cy="45545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8229600" cy="519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8643966" cy="22191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50" i="0">
                <a:solidFill>
                  <a:srgbClr val="00A28A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98256" y="0"/>
            <a:ext cx="428596" cy="28572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rgbClr val="00A28A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26" name="Picture 2" descr="C:\peter\HU\templates\husiegel_bw_gross.png"/>
          <p:cNvPicPr>
            <a:picLocks noChangeAspect="1" noChangeArrowheads="1"/>
          </p:cNvPicPr>
          <p:nvPr/>
        </p:nvPicPr>
        <p:blipFill>
          <a:blip r:embed="rId13" cstate="print"/>
          <a:srcRect r="-538" b="-447"/>
          <a:stretch>
            <a:fillRect/>
          </a:stretch>
        </p:blipFill>
        <p:spPr bwMode="auto">
          <a:xfrm>
            <a:off x="8143900" y="5819792"/>
            <a:ext cx="1000132" cy="100013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49338" y="6335098"/>
            <a:ext cx="2143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562600" algn="r"/>
              </a:tabLst>
              <a:defRPr/>
            </a:pPr>
            <a:r>
              <a:rPr lang="de-DE" sz="1050" b="1" i="0" dirty="0" smtClean="0">
                <a:solidFill>
                  <a:schemeClr val="tx2"/>
                </a:solidFill>
              </a:rPr>
              <a:t>	Visual</a:t>
            </a:r>
            <a:r>
              <a:rPr lang="de-DE" sz="1050" b="1" i="0" baseline="0" dirty="0" smtClean="0">
                <a:solidFill>
                  <a:schemeClr val="tx2"/>
                </a:solidFill>
              </a:rPr>
              <a:t> Computing Group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562600" algn="r"/>
              </a:tabLst>
              <a:defRPr/>
            </a:pPr>
            <a:r>
              <a:rPr lang="de-DE" sz="1050" b="0" i="1" baseline="0" dirty="0" smtClean="0">
                <a:solidFill>
                  <a:schemeClr val="tx2"/>
                </a:solidFill>
              </a:rPr>
              <a:t>Department </a:t>
            </a:r>
            <a:r>
              <a:rPr lang="de-DE" sz="1050" b="0" i="1" baseline="0" dirty="0" err="1" smtClean="0">
                <a:solidFill>
                  <a:schemeClr val="tx2"/>
                </a:solidFill>
              </a:rPr>
              <a:t>of</a:t>
            </a:r>
            <a:r>
              <a:rPr lang="de-DE" sz="1050" b="0" i="1" baseline="0" dirty="0" smtClean="0">
                <a:solidFill>
                  <a:schemeClr val="tx2"/>
                </a:solidFill>
              </a:rPr>
              <a:t> Computer Science</a:t>
            </a:r>
          </a:p>
        </p:txBody>
      </p:sp>
      <p:pic>
        <p:nvPicPr>
          <p:cNvPr id="10" name="Picture 2" descr="C:\peter\word\forms_templates\hhi_logo09small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9339" y="6177006"/>
            <a:ext cx="2053307" cy="428628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928794" y="6319882"/>
            <a:ext cx="6143668" cy="0"/>
          </a:xfrm>
          <a:prstGeom prst="line">
            <a:avLst/>
          </a:prstGeom>
          <a:ln w="38100" cap="sq" cmpd="thickThin">
            <a:gradFill flip="none" rotWithShape="1">
              <a:gsLst>
                <a:gs pos="0">
                  <a:srgbClr val="00A28A"/>
                </a:gs>
                <a:gs pos="100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8166" y="6596464"/>
            <a:ext cx="22860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562600" algn="r"/>
              </a:tabLst>
              <a:defRPr/>
            </a:pPr>
            <a:r>
              <a:rPr lang="de-DE" sz="1050" b="0" i="0" dirty="0" smtClean="0">
                <a:solidFill>
                  <a:schemeClr val="bg1">
                    <a:lumMod val="50000"/>
                  </a:schemeClr>
                </a:solidFill>
              </a:rPr>
              <a:t>Computer Vision</a:t>
            </a:r>
            <a:r>
              <a:rPr lang="de-DE" sz="1050" b="0" i="0" baseline="0" dirty="0" smtClean="0">
                <a:solidFill>
                  <a:schemeClr val="bg1">
                    <a:lumMod val="50000"/>
                  </a:schemeClr>
                </a:solidFill>
              </a:rPr>
              <a:t> &amp; Graphics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rgbClr val="00A28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42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071678"/>
            <a:ext cx="8572560" cy="2041529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Articulated 3D Model Tracking with On-The-Fly Texturing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4248168"/>
            <a:ext cx="8572560" cy="1752600"/>
          </a:xfrm>
        </p:spPr>
        <p:txBody>
          <a:bodyPr/>
          <a:lstStyle/>
          <a:p>
            <a:r>
              <a:rPr lang="en-US" sz="2800" b="1" dirty="0" smtClean="0"/>
              <a:t>P. Fechteler, W. Paier, P. Eisert</a:t>
            </a:r>
          </a:p>
          <a:p>
            <a:r>
              <a:rPr lang="de-DE" dirty="0" smtClean="0"/>
              <a:t>IEEE ICIP 2014</a:t>
            </a:r>
          </a:p>
          <a:p>
            <a:r>
              <a:rPr lang="en-US" dirty="0" smtClean="0"/>
              <a:t>29. October 2014</a:t>
            </a:r>
            <a:endParaRPr lang="en-US" dirty="0"/>
          </a:p>
        </p:txBody>
      </p:sp>
      <p:pic>
        <p:nvPicPr>
          <p:cNvPr id="4" name="Picture 7" descr="Z:\fechteler\projects\PhilippFechteler\publications\icip2014\icip2014-paper\results\pose1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2448"/>
            <a:ext cx="2248343" cy="30790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Z:\fechteler\projects\PhilippFechteler\publications\icip2014\icip2014-paper\results\pose9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2160240" cy="28994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Z:\fechteler\projects\PhilippFechteler\publications\icip2014\icip2014-paper\results\pose5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034" y="-48425"/>
            <a:ext cx="2291856" cy="32666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Z:\fechteler\projects\PhilippFechteler\publications\icip2014\icip2014-paper\results\pose13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08648"/>
            <a:ext cx="2016224" cy="23560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Z:\fechteler\projects\PhilippFechteler\publications\icip2014\icip2014-paper\results\pos13.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3631" r="23185" b="7263"/>
          <a:stretch/>
        </p:blipFill>
        <p:spPr bwMode="auto">
          <a:xfrm>
            <a:off x="7414486" y="125880"/>
            <a:ext cx="1347825" cy="28387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Z:\fechteler\projects\PhilippFechteler\publications\icip2014\icip2014-paper\results\pose7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87" y="125880"/>
            <a:ext cx="2496425" cy="30923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Preliminaries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System Setup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Pre-Processing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System Overview</a:t>
            </a:r>
          </a:p>
          <a:p>
            <a:r>
              <a:rPr lang="de-DE" b="1" dirty="0" smtClean="0"/>
              <a:t>Fitting the Template Model</a:t>
            </a:r>
          </a:p>
          <a:p>
            <a:pPr lvl="1"/>
            <a:r>
              <a:rPr lang="de-DE" dirty="0" smtClean="0"/>
              <a:t>Articulated Template Model</a:t>
            </a:r>
          </a:p>
          <a:p>
            <a:pPr lvl="1"/>
            <a:r>
              <a:rPr lang="de-DE" dirty="0" smtClean="0"/>
              <a:t>Objective Function for Tracking and its Minimization</a:t>
            </a:r>
          </a:p>
          <a:p>
            <a:pPr lvl="1"/>
            <a:r>
              <a:rPr lang="de-DE" dirty="0" smtClean="0"/>
              <a:t>Template Fitting Results</a:t>
            </a:r>
          </a:p>
          <a:p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Texture Extraction</a:t>
            </a:r>
          </a:p>
          <a:p>
            <a:pPr lvl="1"/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Texture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rocessing</a:t>
            </a:r>
          </a:p>
          <a:p>
            <a:pPr lvl="1"/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Discrete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Optimization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Experimental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+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onclusion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8" name="Picture 6" descr="Z:\fechteler\Desktop\icip14-template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40768"/>
            <a:ext cx="1707231" cy="377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43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Articulated</a:t>
            </a:r>
            <a:r>
              <a:rPr lang="de-DE" dirty="0" smtClean="0"/>
              <a:t> Template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/>
              <a:t>Skinning </a:t>
            </a:r>
            <a:r>
              <a:rPr lang="de-DE" b="1" dirty="0" err="1" smtClean="0"/>
              <a:t>equation</a:t>
            </a:r>
            <a:r>
              <a:rPr lang="de-DE" b="1" dirty="0" smtClean="0"/>
              <a:t>    </a:t>
            </a:r>
            <a:r>
              <a:rPr lang="de-DE" b="1" dirty="0" err="1" smtClean="0"/>
              <a:t>based</a:t>
            </a:r>
            <a:r>
              <a:rPr lang="de-DE" b="1" dirty="0" smtClean="0"/>
              <a:t> on </a:t>
            </a:r>
            <a:r>
              <a:rPr lang="de-DE" b="1" dirty="0" err="1" smtClean="0"/>
              <a:t>kinematic</a:t>
            </a:r>
            <a:r>
              <a:rPr lang="de-DE" b="1" dirty="0" smtClean="0"/>
              <a:t> </a:t>
            </a:r>
            <a:r>
              <a:rPr lang="de-DE" b="1" dirty="0" err="1" smtClean="0"/>
              <a:t>chain</a:t>
            </a: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de-DE" b="1" dirty="0" smtClean="0"/>
              <a:t>incl. blending function     with twist/swing decomposition [3]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2050" name="Picture 2" descr="Z:\VirtualBox\home-fechteler\Desktop\icip14-eq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1341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 t="68258" r="68859" b="19503"/>
          <a:stretch/>
        </p:blipFill>
        <p:spPr bwMode="auto">
          <a:xfrm>
            <a:off x="2822852" y="1052736"/>
            <a:ext cx="236980" cy="30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Z:\VirtualBox\home-fechteler\Desktop\icip14-eq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25144"/>
            <a:ext cx="6418262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Z:\VirtualBox\home-fechteler\Desktop\icip14-eq-2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16" b="42167"/>
          <a:stretch/>
        </p:blipFill>
        <p:spPr bwMode="auto">
          <a:xfrm>
            <a:off x="3386634" y="4005064"/>
            <a:ext cx="249262" cy="5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5536" y="5949280"/>
            <a:ext cx="37782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[3] </a:t>
            </a:r>
            <a:r>
              <a:rPr lang="de-DE" sz="1200" dirty="0"/>
              <a:t>Kavan et al., </a:t>
            </a:r>
            <a:r>
              <a:rPr lang="de-DE" sz="1200" i="1" dirty="0"/>
              <a:t>ACM SIGGRAPH </a:t>
            </a:r>
            <a:r>
              <a:rPr lang="de-DE" sz="1200" i="1" dirty="0" smtClean="0"/>
              <a:t>Asia</a:t>
            </a:r>
            <a:r>
              <a:rPr lang="de-DE" sz="1200" dirty="0" smtClean="0"/>
              <a:t>, 2012</a:t>
            </a:r>
            <a:r>
              <a:rPr lang="de-DE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538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Objective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/>
              <a:t>Probabilistic approach inspired by Coherent Point Drift [4] algo</a:t>
            </a:r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 smtClean="0"/>
              <a:t>with </a:t>
            </a:r>
            <a:r>
              <a:rPr lang="de-DE" b="1" dirty="0" err="1" smtClean="0"/>
              <a:t>probability</a:t>
            </a:r>
            <a:r>
              <a:rPr lang="de-DE" b="1" dirty="0" smtClean="0"/>
              <a:t>-like </a:t>
            </a:r>
            <a:r>
              <a:rPr lang="de-DE" b="1" dirty="0" err="1" smtClean="0"/>
              <a:t>weights</a:t>
            </a: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en-US" b="1" dirty="0"/>
              <a:t>⇒</a:t>
            </a:r>
            <a:r>
              <a:rPr lang="de-DE" b="1" dirty="0" smtClean="0"/>
              <a:t> </a:t>
            </a:r>
            <a:r>
              <a:rPr lang="de-DE" b="1" dirty="0" err="1"/>
              <a:t>i</a:t>
            </a:r>
            <a:r>
              <a:rPr lang="de-DE" b="1" dirty="0" err="1" smtClean="0"/>
              <a:t>mplicit</a:t>
            </a:r>
            <a:r>
              <a:rPr lang="de-DE" b="1" dirty="0" smtClean="0"/>
              <a:t> inter-</a:t>
            </a:r>
            <a:r>
              <a:rPr lang="de-DE" b="1" dirty="0" err="1" smtClean="0"/>
              <a:t>triangle</a:t>
            </a:r>
            <a:r>
              <a:rPr lang="de-DE" b="1" dirty="0" smtClean="0"/>
              <a:t> </a:t>
            </a:r>
            <a:r>
              <a:rPr lang="de-DE" b="1" dirty="0" err="1" smtClean="0"/>
              <a:t>matching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3074" name="Picture 2" descr="Z:\VirtualBox\home-fechteler\Desktop\icip14-eq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63477"/>
            <a:ext cx="56578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VirtualBox\home-fechteler\Desktop\icip14-eq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3861048"/>
            <a:ext cx="596265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5536" y="5949280"/>
            <a:ext cx="37782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[</a:t>
            </a:r>
            <a:r>
              <a:rPr lang="de-DE" sz="1200" dirty="0"/>
              <a:t>4] </a:t>
            </a:r>
            <a:r>
              <a:rPr lang="de-DE" sz="1200" dirty="0" smtClean="0"/>
              <a:t>Myronenko et al., </a:t>
            </a:r>
            <a:r>
              <a:rPr lang="de-DE" sz="1200" i="1" dirty="0" smtClean="0"/>
              <a:t>PAMI</a:t>
            </a:r>
            <a:r>
              <a:rPr lang="de-DE" sz="1200" dirty="0" smtClean="0"/>
              <a:t>, 2010.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78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Objective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Minimized</a:t>
            </a:r>
            <a:r>
              <a:rPr lang="de-DE" dirty="0" smtClean="0"/>
              <a:t> via EM algo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/>
              <a:t>E-step: </a:t>
            </a:r>
            <a:r>
              <a:rPr lang="de-DE" dirty="0" smtClean="0"/>
              <a:t>update          based on given values for </a:t>
            </a:r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de-DE" b="1" dirty="0" smtClean="0"/>
              <a:t>M-step: </a:t>
            </a:r>
            <a:r>
              <a:rPr lang="de-DE" dirty="0" smtClean="0"/>
              <a:t>update                                based on given values for</a:t>
            </a:r>
          </a:p>
          <a:p>
            <a:pPr lvl="1"/>
            <a:r>
              <a:rPr lang="de-DE" dirty="0" smtClean="0"/>
              <a:t>solve via </a:t>
            </a:r>
            <a:r>
              <a:rPr lang="de-DE" dirty="0" err="1" smtClean="0"/>
              <a:t>Gauss</a:t>
            </a:r>
            <a:r>
              <a:rPr lang="de-DE" dirty="0" smtClean="0"/>
              <a:t>-Newton </a:t>
            </a:r>
            <a:r>
              <a:rPr lang="de-DE" dirty="0" err="1" smtClean="0"/>
              <a:t>algorithm</a:t>
            </a:r>
            <a:r>
              <a:rPr lang="de-DE" dirty="0" smtClean="0"/>
              <a:t>: </a:t>
            </a:r>
            <a:r>
              <a:rPr lang="de-DE" dirty="0" err="1" smtClean="0"/>
              <a:t>introduce</a:t>
            </a:r>
            <a:r>
              <a:rPr lang="de-DE" dirty="0" smtClean="0"/>
              <a:t> ∆-perturbations</a:t>
            </a:r>
          </a:p>
          <a:p>
            <a:pPr lvl="1"/>
            <a:endParaRPr lang="de-DE" dirty="0"/>
          </a:p>
          <a:p>
            <a:pPr lvl="1"/>
            <a:r>
              <a:rPr lang="de-DE" dirty="0" smtClean="0"/>
              <a:t>use approximation for small rotations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r>
              <a:rPr lang="de-DE" dirty="0"/>
              <a:t>omit ∆</a:t>
            </a:r>
            <a:r>
              <a:rPr lang="de-DE" dirty="0" smtClean="0"/>
              <a:t>-crossterms (=omission of higher order terms in Taylor approx.)</a:t>
            </a:r>
          </a:p>
          <a:p>
            <a:pPr lvl="1"/>
            <a:r>
              <a:rPr lang="de-DE" dirty="0" smtClean="0"/>
              <a:t>rearrange     to		           and insert into </a:t>
            </a:r>
          </a:p>
          <a:p>
            <a:pPr lvl="1"/>
            <a:r>
              <a:rPr lang="de-DE" dirty="0" smtClean="0"/>
              <a:t>add Tikhonov regularizer for temporal consistancy</a:t>
            </a:r>
          </a:p>
          <a:p>
            <a:pPr marL="457200" lvl="1" indent="0">
              <a:buNone/>
            </a:pPr>
            <a:r>
              <a:rPr lang="en-US" dirty="0"/>
              <a:t>⇒ </a:t>
            </a:r>
            <a:r>
              <a:rPr lang="de-DE" dirty="0" smtClean="0"/>
              <a:t>solve using standard least squares techniques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6" name="Picture 3" descr="Z:\VirtualBox\home-fechteler\Desktop\icip14-eq-4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75"/>
          <a:stretch/>
        </p:blipFill>
        <p:spPr bwMode="auto">
          <a:xfrm>
            <a:off x="2425849" y="620688"/>
            <a:ext cx="56197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VirtualBox\home-fechteler\Desktop\icip14-eq-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9" r="7411" b="31272"/>
          <a:stretch/>
        </p:blipFill>
        <p:spPr bwMode="auto">
          <a:xfrm>
            <a:off x="6300192" y="836712"/>
            <a:ext cx="2019300" cy="7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:\VirtualBox\home-fechteler\Desktop\icip14-eq-3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9" r="7411" b="31272"/>
          <a:stretch/>
        </p:blipFill>
        <p:spPr bwMode="auto">
          <a:xfrm>
            <a:off x="2552700" y="1737792"/>
            <a:ext cx="2019300" cy="7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Z:\VirtualBox\home-fechteler\Desktop\icip14-eq-4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75"/>
          <a:stretch/>
        </p:blipFill>
        <p:spPr bwMode="auto">
          <a:xfrm>
            <a:off x="7884368" y="1484784"/>
            <a:ext cx="56197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VirtualBox\home-fechteler\Desktop\icip14-eq-5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04" y="2708920"/>
            <a:ext cx="7037388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 t="68258" r="68859" b="19503"/>
          <a:stretch/>
        </p:blipFill>
        <p:spPr bwMode="auto">
          <a:xfrm>
            <a:off x="2267744" y="4509120"/>
            <a:ext cx="236980" cy="30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Z:\VirtualBox\home-fechteler\Desktop\icip14-eq-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37112"/>
            <a:ext cx="198120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VirtualBox\home-fechteler\Desktop\icip14-eq-3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90" b="50000"/>
          <a:stretch/>
        </p:blipFill>
        <p:spPr bwMode="auto">
          <a:xfrm>
            <a:off x="6372200" y="4365104"/>
            <a:ext cx="334367" cy="5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Z:\VirtualBox\home-fechteler\Desktop\icip14-eq-3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1" t="19542" r="7411" b="51886"/>
          <a:stretch/>
        </p:blipFill>
        <p:spPr bwMode="auto">
          <a:xfrm>
            <a:off x="8293670" y="2780928"/>
            <a:ext cx="454794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VirtualBox\home-fechteler\Desktop\icip14-eq-7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4"/>
            <a:ext cx="41148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Fitting </a:t>
            </a:r>
            <a:r>
              <a:rPr lang="de-DE" dirty="0" err="1" smtClean="0"/>
              <a:t>Results</a:t>
            </a:r>
            <a:r>
              <a:rPr lang="de-DE" dirty="0" smtClean="0"/>
              <a:t> at Capture Rate 30 FPS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5122" name="Picture 2" descr="Z:\fechteler\projects\PhilippFechteler\publications\icip2014\icip2014-paper\Figures\fit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" y="1763524"/>
            <a:ext cx="9142994" cy="34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Brace 8"/>
          <p:cNvSpPr/>
          <p:nvPr/>
        </p:nvSpPr>
        <p:spPr>
          <a:xfrm rot="5400000">
            <a:off x="1992362" y="3360350"/>
            <a:ext cx="406747" cy="4176464"/>
          </a:xfrm>
          <a:prstGeom prst="rightBrac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6528866" y="3369642"/>
            <a:ext cx="406747" cy="4176464"/>
          </a:xfrm>
          <a:prstGeom prst="rightBrac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60327" y="5723964"/>
            <a:ext cx="870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frame </a:t>
            </a:r>
            <a:r>
              <a:rPr lang="de-DE" i="1" dirty="0" smtClean="0"/>
              <a:t>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77448" y="5723964"/>
            <a:ext cx="1220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frame </a:t>
            </a:r>
            <a:r>
              <a:rPr lang="de-DE" i="1" dirty="0" smtClean="0"/>
              <a:t>t+10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16200000">
            <a:off x="3180495" y="525326"/>
            <a:ext cx="406747" cy="2088233"/>
          </a:xfrm>
          <a:prstGeom prst="rightBrac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16200000">
            <a:off x="1020255" y="525326"/>
            <a:ext cx="406747" cy="2088233"/>
          </a:xfrm>
          <a:prstGeom prst="rightBrac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4454" y="987806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input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87824" y="980728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output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 rot="16200000">
            <a:off x="7572982" y="525326"/>
            <a:ext cx="406747" cy="2088233"/>
          </a:xfrm>
          <a:prstGeom prst="rightBrac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16200000">
            <a:off x="5412742" y="525326"/>
            <a:ext cx="406747" cy="2088233"/>
          </a:xfrm>
          <a:prstGeom prst="rightBrac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96941" y="987806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input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80311" y="980728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output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1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Preliminaries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System Setup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Pre-Processing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System Overview</a:t>
            </a:r>
          </a:p>
          <a:p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Fitting the Template Model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Articulated Template Model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Objective Function for Tracking and its Minimization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Template Fitting Results</a:t>
            </a:r>
          </a:p>
          <a:p>
            <a:r>
              <a:rPr lang="de-DE" b="1" dirty="0" smtClean="0"/>
              <a:t>Texture Extraction</a:t>
            </a:r>
          </a:p>
          <a:p>
            <a:pPr lvl="1"/>
            <a:r>
              <a:rPr lang="de-DE" dirty="0" err="1" smtClean="0"/>
              <a:t>Texture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rocessing</a:t>
            </a:r>
          </a:p>
          <a:p>
            <a:pPr lvl="1"/>
            <a:r>
              <a:rPr lang="de-DE" dirty="0" err="1" smtClean="0"/>
              <a:t>Discrete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endParaRPr lang="de-DE" dirty="0" smtClean="0"/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Experimental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+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onclusion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01008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2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Texture</a:t>
            </a:r>
            <a:r>
              <a:rPr lang="de-DE" dirty="0" smtClean="0"/>
              <a:t>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908720"/>
            <a:ext cx="8400972" cy="521744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Set of tracked meshes with captured color images</a:t>
            </a:r>
          </a:p>
          <a:p>
            <a:pPr lvl="1"/>
            <a:r>
              <a:rPr lang="en-US" dirty="0" smtClean="0"/>
              <a:t>Discard old and redundant data</a:t>
            </a:r>
          </a:p>
          <a:p>
            <a:pPr marL="0" indent="0">
              <a:buNone/>
            </a:pPr>
            <a:r>
              <a:rPr lang="en-US" b="1" dirty="0" smtClean="0"/>
              <a:t>Select one source image for each triangle based on</a:t>
            </a:r>
          </a:p>
          <a:p>
            <a:pPr lvl="1"/>
            <a:r>
              <a:rPr lang="en-US" dirty="0" smtClean="0"/>
              <a:t>Visual detail of the source image</a:t>
            </a:r>
          </a:p>
          <a:p>
            <a:pPr lvl="1"/>
            <a:r>
              <a:rPr lang="en-US" dirty="0" smtClean="0"/>
              <a:t>Temporal distance / occluded parts from past</a:t>
            </a:r>
          </a:p>
          <a:p>
            <a:pPr lvl="1"/>
            <a:r>
              <a:rPr lang="en-US" dirty="0" smtClean="0"/>
              <a:t>Visibility of seams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 dirty="0"/>
          </a:p>
        </p:txBody>
      </p:sp>
      <p:grpSp>
        <p:nvGrpSpPr>
          <p:cNvPr id="8" name="Group 7"/>
          <p:cNvGrpSpPr/>
          <p:nvPr/>
        </p:nvGrpSpPr>
        <p:grpSpPr>
          <a:xfrm>
            <a:off x="1337658" y="3573016"/>
            <a:ext cx="3888432" cy="2592288"/>
            <a:chOff x="4788024" y="1724830"/>
            <a:chExt cx="3138756" cy="2075834"/>
          </a:xfrm>
        </p:grpSpPr>
        <p:pic>
          <p:nvPicPr>
            <p:cNvPr id="1030" name="Picture 6" descr="C:\Users\paier\Desktop\icip_vortrag\f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724830"/>
              <a:ext cx="1104083" cy="1104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paier\Desktop\icip_vortrag\snapshot00 (2)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889072" y="1883336"/>
              <a:ext cx="1037708" cy="191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paier\Desktop\icip_vortrag\philipp-2032x1600-Master-SN21232050-0000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2" t="6466"/>
            <a:stretch/>
          </p:blipFill>
          <p:spPr bwMode="auto">
            <a:xfrm>
              <a:off x="5083304" y="1883336"/>
              <a:ext cx="712832" cy="1041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paier\Desktop\icip_vortrag\f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988840"/>
              <a:ext cx="1080120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Arrow 6"/>
            <p:cNvSpPr/>
            <p:nvPr/>
          </p:nvSpPr>
          <p:spPr>
            <a:xfrm>
              <a:off x="6444208" y="2528900"/>
              <a:ext cx="444864" cy="1800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03" y="3647802"/>
            <a:ext cx="2451873" cy="245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56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82594"/>
          </a:xfrm>
        </p:spPr>
        <p:txBody>
          <a:bodyPr>
            <a:normAutofit/>
          </a:bodyPr>
          <a:lstStyle/>
          <a:p>
            <a:r>
              <a:rPr lang="de-DE" dirty="0" err="1" smtClean="0"/>
              <a:t>Texture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 smtClean="0"/>
              <a:t> Generation = </a:t>
            </a:r>
            <a:r>
              <a:rPr lang="de-DE" dirty="0" err="1" smtClean="0"/>
              <a:t>Discrete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Objective function</a:t>
            </a:r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with visual quality and temporal actuality term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and optimal seam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solved with Graph Cuts algorithm [5]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107758" cy="115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1" y="4437112"/>
            <a:ext cx="3545277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37112"/>
            <a:ext cx="379063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04275" y="3140968"/>
            <a:ext cx="74410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/>
          <p:cNvSpPr/>
          <p:nvPr/>
        </p:nvSpPr>
        <p:spPr>
          <a:xfrm>
            <a:off x="7522501" y="4509120"/>
            <a:ext cx="74410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1" name="Picture 3" descr="Z:\fechteler\Desktop\formel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33232" r="18612" b="33845"/>
          <a:stretch/>
        </p:blipFill>
        <p:spPr bwMode="auto">
          <a:xfrm>
            <a:off x="1233337" y="2492896"/>
            <a:ext cx="6881488" cy="167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5536" y="5949280"/>
            <a:ext cx="37782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[5] </a:t>
            </a:r>
            <a:r>
              <a:rPr lang="de-DE" sz="1200" dirty="0" err="1" smtClean="0"/>
              <a:t>Boykov</a:t>
            </a:r>
            <a:r>
              <a:rPr lang="de-DE" sz="1200" dirty="0" smtClean="0"/>
              <a:t>, </a:t>
            </a:r>
            <a:r>
              <a:rPr lang="de-DE" sz="1200" dirty="0" err="1" smtClean="0"/>
              <a:t>Kolmogorov</a:t>
            </a:r>
            <a:r>
              <a:rPr lang="de-DE" sz="1200" dirty="0" smtClean="0"/>
              <a:t>, </a:t>
            </a:r>
            <a:r>
              <a:rPr lang="de-DE" sz="1200" i="1" dirty="0" smtClean="0"/>
              <a:t>PAMI</a:t>
            </a:r>
            <a:r>
              <a:rPr lang="de-DE" sz="1200" dirty="0" smtClean="0"/>
              <a:t>, 2004.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4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Preliminaries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System Setup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Pre-Processing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System Overview</a:t>
            </a:r>
          </a:p>
          <a:p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Fitting the Template Model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Articulated Template Model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Objective Function for Tracking and its Minimization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Template Fitting Results</a:t>
            </a:r>
          </a:p>
          <a:p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Texture Extraction</a:t>
            </a:r>
          </a:p>
          <a:p>
            <a:pPr lvl="1"/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Texture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rocessing</a:t>
            </a:r>
          </a:p>
          <a:p>
            <a:pPr lvl="1"/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Discrete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Optimization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 smtClean="0"/>
              <a:t>Experimental </a:t>
            </a:r>
            <a:r>
              <a:rPr lang="de-DE" dirty="0" err="1" smtClean="0"/>
              <a:t>Results</a:t>
            </a:r>
            <a:r>
              <a:rPr lang="de-DE" dirty="0" smtClean="0"/>
              <a:t> + </a:t>
            </a:r>
            <a:r>
              <a:rPr lang="de-DE" dirty="0" err="1"/>
              <a:t>C</a:t>
            </a:r>
            <a:r>
              <a:rPr lang="de-DE" dirty="0" err="1" smtClean="0"/>
              <a:t>onclusion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10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9"/>
          <a:stretch/>
        </p:blipFill>
        <p:spPr bwMode="auto">
          <a:xfrm flipH="1">
            <a:off x="6937601" y="716292"/>
            <a:ext cx="2026887" cy="529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Experimental </a:t>
            </a:r>
            <a:r>
              <a:rPr lang="de-DE" dirty="0" err="1" smtClean="0"/>
              <a:t>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6146" name="Picture 2" descr="Z:\fechteler\projects\PhilippFechteler\publications\icip2014\icip2014-paper\Figures\just-a-test-output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1879"/>
            <a:ext cx="8280920" cy="53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/>
              <a:t>Immersive </a:t>
            </a:r>
            <a:r>
              <a:rPr lang="de-DE" b="1" dirty="0"/>
              <a:t>3D </a:t>
            </a:r>
            <a:r>
              <a:rPr lang="de-DE" b="1" dirty="0" err="1" smtClean="0"/>
              <a:t>telecommunications</a:t>
            </a:r>
            <a:endParaRPr lang="de-DE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1033" name="Picture 9" descr="Z:\VirtualBox\home-fechteler\Desktop\reverie-parliam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84784"/>
            <a:ext cx="9226721" cy="320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Z:\projects\ProjectsGroupCVCG\projects\Reverie\logos\ReverieLogoTagline_OnL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574877" cy="6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5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Experimental </a:t>
            </a:r>
            <a:r>
              <a:rPr lang="de-DE" dirty="0" err="1" smtClean="0"/>
              <a:t>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8194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4"/>
          <a:stretch/>
        </p:blipFill>
        <p:spPr bwMode="auto">
          <a:xfrm>
            <a:off x="323528" y="424447"/>
            <a:ext cx="2307529" cy="56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r="24391" b="22203"/>
          <a:stretch/>
        </p:blipFill>
        <p:spPr bwMode="auto">
          <a:xfrm>
            <a:off x="2915816" y="1016379"/>
            <a:ext cx="3142196" cy="508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6"/>
          <a:stretch/>
        </p:blipFill>
        <p:spPr bwMode="auto">
          <a:xfrm>
            <a:off x="6804248" y="188640"/>
            <a:ext cx="1645288" cy="58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-hd-a-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049"/>
            <a:ext cx="3528392" cy="6272696"/>
          </a:xfrm>
          <a:prstGeom prst="rect">
            <a:avLst/>
          </a:prstGeom>
        </p:spPr>
      </p:pic>
      <p:pic>
        <p:nvPicPr>
          <p:cNvPr id="11" name="video-hd-b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5049"/>
            <a:ext cx="3528392" cy="6272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Experimental </a:t>
            </a:r>
            <a:r>
              <a:rPr lang="de-DE" dirty="0" err="1" smtClean="0"/>
              <a:t>Results</a:t>
            </a:r>
            <a:r>
              <a:rPr lang="de-DE" dirty="0" smtClean="0"/>
              <a:t>: </a:t>
            </a:r>
            <a:r>
              <a:rPr lang="de-DE" dirty="0" err="1" smtClean="0"/>
              <a:t>Full</a:t>
            </a:r>
            <a:r>
              <a:rPr lang="de-DE" dirty="0" smtClean="0"/>
              <a:t> Body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283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51304" cy="58259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Experimental </a:t>
            </a:r>
            <a:r>
              <a:rPr lang="de-DE" dirty="0" err="1" smtClean="0"/>
              <a:t>Results</a:t>
            </a:r>
            <a:r>
              <a:rPr lang="de-DE" dirty="0" smtClean="0"/>
              <a:t>: Close-</a:t>
            </a:r>
            <a:r>
              <a:rPr lang="de-DE" dirty="0" err="1" smtClean="0"/>
              <a:t>up</a:t>
            </a:r>
            <a:r>
              <a:rPr lang="de-DE" dirty="0" smtClean="0"/>
              <a:t> + Dynamic </a:t>
            </a:r>
            <a:r>
              <a:rPr lang="de-DE" dirty="0" err="1" smtClean="0"/>
              <a:t>Textures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6" name="video-hd-close-up-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We have presented an approach to ...</a:t>
            </a:r>
          </a:p>
          <a:p>
            <a:r>
              <a:rPr lang="de-DE" dirty="0" smtClean="0"/>
              <a:t>Capture humans from Kinect+Camera</a:t>
            </a:r>
          </a:p>
          <a:p>
            <a:r>
              <a:rPr lang="de-DE" dirty="0" smtClean="0"/>
              <a:t>Fit an articulated Computer Graphics model per depth frame</a:t>
            </a:r>
          </a:p>
          <a:p>
            <a:r>
              <a:rPr lang="de-DE" dirty="0" smtClean="0"/>
              <a:t>Extract corresponding texture region from RGB</a:t>
            </a:r>
          </a:p>
          <a:p>
            <a:r>
              <a:rPr lang="de-DE" dirty="0" smtClean="0"/>
              <a:t>Update consecutively the texture map without visible seams</a:t>
            </a:r>
          </a:p>
          <a:p>
            <a:r>
              <a:rPr lang="de-DE" dirty="0" smtClean="0"/>
              <a:t>Computer Graphics animation of resulting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7" name="Picture 7" descr="Z:\fechteler\projects\PhilippFechteler\publications\icip2014\icip2014-paper\results\pose1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54" y="3310961"/>
            <a:ext cx="2248343" cy="30790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Z:\fechteler\projects\PhilippFechteler\publications\icip2014\icip2014-paper\results\pose9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98" y="3594057"/>
            <a:ext cx="2160240" cy="28994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Z:\fechteler\projects\PhilippFechteler\publications\icip2014\icip2014-paper\results\pose5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16" y="3284984"/>
            <a:ext cx="2291856" cy="32666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Z:\fechteler\projects\PhilippFechteler\publications\icip2014\icip2014-paper\results\pose1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26" y="3942057"/>
            <a:ext cx="2016224" cy="23560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Z:\fechteler\projects\PhilippFechteler\publications\icip2014\icip2014-paper\results\pos13.PN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3631" r="23185" b="7263"/>
          <a:stretch/>
        </p:blipFill>
        <p:spPr bwMode="auto">
          <a:xfrm>
            <a:off x="7388168" y="3459289"/>
            <a:ext cx="1347825" cy="28387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Z:\fechteler\projects\PhilippFechteler\publications\icip2014\icip2014-paper\results\pose7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69" y="3459289"/>
            <a:ext cx="2496425" cy="30923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88" y="0"/>
            <a:ext cx="7270962" cy="63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62474"/>
          </a:xfrm>
        </p:spPr>
        <p:txBody>
          <a:bodyPr>
            <a:normAutofit/>
          </a:bodyPr>
          <a:lstStyle/>
          <a:p>
            <a:pPr marL="0" indent="0" algn="ctr"/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4400" dirty="0"/>
              <a:t/>
            </a:r>
            <a:br>
              <a:rPr lang="de-DE" sz="4400" dirty="0"/>
            </a:br>
            <a:r>
              <a:rPr lang="de-DE" sz="4400" dirty="0"/>
              <a:t/>
            </a:r>
            <a:br>
              <a:rPr lang="de-DE" sz="4400" dirty="0"/>
            </a:br>
            <a:r>
              <a:rPr lang="de-DE" sz="4400" dirty="0"/>
              <a:t>Thank you.</a:t>
            </a:r>
            <a:br>
              <a:rPr lang="de-DE" sz="4400" dirty="0"/>
            </a:br>
            <a:r>
              <a:rPr lang="de-DE" sz="4400" dirty="0"/>
              <a:t>Questions?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36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/>
              <a:t>Immersive </a:t>
            </a:r>
            <a:r>
              <a:rPr lang="de-DE" b="1" dirty="0"/>
              <a:t>3D </a:t>
            </a:r>
            <a:r>
              <a:rPr lang="de-DE" b="1" dirty="0" err="1" smtClean="0"/>
              <a:t>telecommunications</a:t>
            </a:r>
            <a:r>
              <a:rPr lang="de-DE" b="1" dirty="0" smtClean="0"/>
              <a:t> – </a:t>
            </a:r>
            <a:r>
              <a:rPr lang="de-DE" b="1" dirty="0" err="1" smtClean="0"/>
              <a:t>work</a:t>
            </a:r>
            <a:r>
              <a:rPr lang="de-DE" b="1" dirty="0" smtClean="0"/>
              <a:t> in </a:t>
            </a:r>
            <a:r>
              <a:rPr lang="de-DE" b="1" dirty="0" err="1" smtClean="0"/>
              <a:t>progress</a:t>
            </a:r>
            <a:endParaRPr lang="de-DE" b="1" dirty="0" smtClean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sz="2000" b="1" dirty="0" smtClean="0"/>
          </a:p>
          <a:p>
            <a:pPr marL="0" indent="0">
              <a:buNone/>
            </a:pPr>
            <a:r>
              <a:rPr lang="de-DE" sz="2000" b="1" dirty="0" smtClean="0"/>
              <a:t>Requirements</a:t>
            </a:r>
          </a:p>
          <a:p>
            <a:r>
              <a:rPr lang="de-DE" sz="2000" dirty="0" smtClean="0"/>
              <a:t>Light-weight parametrization for photo-realistic 3D human representation</a:t>
            </a:r>
          </a:p>
          <a:p>
            <a:r>
              <a:rPr lang="de-DE" sz="2000" dirty="0" err="1" smtClean="0"/>
              <a:t>Ability</a:t>
            </a:r>
            <a:r>
              <a:rPr lang="de-DE" sz="2000" dirty="0" smtClean="0"/>
              <a:t> to animate to allow autonomous behaviour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avatars</a:t>
            </a:r>
            <a:endParaRPr lang="de-DE" sz="2000" dirty="0" smtClean="0"/>
          </a:p>
          <a:p>
            <a:r>
              <a:rPr lang="de-DE" sz="2000" dirty="0" smtClean="0"/>
              <a:t>Not </a:t>
            </a:r>
            <a:r>
              <a:rPr lang="de-DE" sz="2000" dirty="0" err="1" smtClean="0"/>
              <a:t>here</a:t>
            </a:r>
            <a:r>
              <a:rPr lang="de-DE" sz="2000" dirty="0" smtClean="0"/>
              <a:t>: on-</a:t>
            </a:r>
            <a:r>
              <a:rPr lang="de-DE" sz="2000" dirty="0" err="1" smtClean="0"/>
              <a:t>the</a:t>
            </a:r>
            <a:r>
              <a:rPr lang="de-DE" sz="2000" dirty="0" smtClean="0"/>
              <a:t>-</a:t>
            </a:r>
            <a:r>
              <a:rPr lang="de-DE" sz="2000" dirty="0" err="1" smtClean="0"/>
              <a:t>fly</a:t>
            </a:r>
            <a:r>
              <a:rPr lang="de-DE" sz="2000" dirty="0" smtClean="0"/>
              <a:t> </a:t>
            </a:r>
            <a:r>
              <a:rPr lang="de-DE" sz="2000" dirty="0" err="1"/>
              <a:t>capturing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extraction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control</a:t>
            </a:r>
            <a:r>
              <a:rPr lang="de-DE" sz="2000" dirty="0"/>
              <a:t> </a:t>
            </a:r>
            <a:r>
              <a:rPr lang="de-DE" sz="2000" dirty="0" err="1" smtClean="0"/>
              <a:t>parameters</a:t>
            </a:r>
            <a:endParaRPr lang="de-DE" sz="20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033" name="Picture 9" descr="Z:\VirtualBox\home-fechteler\Desktop\reverie-parliam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84784"/>
            <a:ext cx="9226721" cy="320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Z:\projects\ProjectsGroupCVCG\projects\Reverie\logos\ReverieLogoTagline_OnL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574877" cy="6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echteler\Desktop\Picture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r="32985"/>
          <a:stretch/>
        </p:blipFill>
        <p:spPr bwMode="auto">
          <a:xfrm>
            <a:off x="2051720" y="1460115"/>
            <a:ext cx="2376264" cy="323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8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300" b="1" dirty="0" err="1" smtClean="0"/>
              <a:t>Combining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rough</a:t>
            </a:r>
            <a:r>
              <a:rPr lang="de-DE" sz="2300" b="1" dirty="0" smtClean="0"/>
              <a:t> 3D </a:t>
            </a:r>
            <a:r>
              <a:rPr lang="de-DE" sz="2300" b="1" dirty="0" err="1" smtClean="0"/>
              <a:t>shape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with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dynamic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captured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texture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video</a:t>
            </a:r>
            <a:endParaRPr lang="de-DE" sz="2300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 smtClean="0"/>
              <a:t>		</a:t>
            </a:r>
            <a:r>
              <a:rPr lang="de-DE" sz="6600" b="1" dirty="0" smtClean="0"/>
              <a:t>+</a:t>
            </a:r>
            <a:r>
              <a:rPr lang="de-DE" sz="4800" b="1" dirty="0" smtClean="0"/>
              <a:t>				    </a:t>
            </a:r>
            <a:r>
              <a:rPr lang="de-DE" sz="6600" b="1" dirty="0" smtClean="0"/>
              <a:t>=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4" name="Picture 5" descr="Z:\projects\ProjectsGroupCVCG\projects\Reverie\logos\ReverieLogoTagline_OnL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574877" cy="6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Z:\fechteler\Desktop\icip14-templat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1916832"/>
            <a:ext cx="1656184" cy="366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58" y="2105660"/>
            <a:ext cx="3054918" cy="305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9"/>
          <a:stretch/>
        </p:blipFill>
        <p:spPr bwMode="auto">
          <a:xfrm flipH="1">
            <a:off x="7223533" y="1566893"/>
            <a:ext cx="1596938" cy="41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r>
              <a:rPr lang="de-DE" dirty="0" smtClean="0"/>
              <a:t>Preliminaries</a:t>
            </a:r>
          </a:p>
          <a:p>
            <a:pPr lvl="1"/>
            <a:r>
              <a:rPr lang="de-DE" dirty="0" smtClean="0"/>
              <a:t>System Setup</a:t>
            </a:r>
          </a:p>
          <a:p>
            <a:pPr lvl="1"/>
            <a:r>
              <a:rPr lang="de-DE" dirty="0" smtClean="0"/>
              <a:t>Pre-Processing</a:t>
            </a:r>
          </a:p>
          <a:p>
            <a:pPr lvl="1"/>
            <a:r>
              <a:rPr lang="de-DE" dirty="0" smtClean="0"/>
              <a:t>System Overview</a:t>
            </a:r>
          </a:p>
          <a:p>
            <a:r>
              <a:rPr lang="de-DE" b="1" dirty="0" smtClean="0"/>
              <a:t>Fitting the Template Model</a:t>
            </a:r>
          </a:p>
          <a:p>
            <a:pPr lvl="1"/>
            <a:r>
              <a:rPr lang="de-DE" dirty="0" smtClean="0"/>
              <a:t>Articulated Template Model</a:t>
            </a:r>
          </a:p>
          <a:p>
            <a:pPr lvl="1"/>
            <a:r>
              <a:rPr lang="de-DE" dirty="0" smtClean="0"/>
              <a:t>Objective Function for Tracking and its Minimization</a:t>
            </a:r>
          </a:p>
          <a:p>
            <a:pPr lvl="1"/>
            <a:r>
              <a:rPr lang="de-DE" dirty="0" smtClean="0"/>
              <a:t>Template Fitting Results</a:t>
            </a:r>
          </a:p>
          <a:p>
            <a:r>
              <a:rPr lang="de-DE" b="1" dirty="0" smtClean="0"/>
              <a:t>Texture Extraction</a:t>
            </a:r>
          </a:p>
          <a:p>
            <a:pPr lvl="1"/>
            <a:r>
              <a:rPr lang="de-DE" dirty="0" err="1" smtClean="0"/>
              <a:t>Texture</a:t>
            </a:r>
            <a:r>
              <a:rPr lang="de-DE" dirty="0" smtClean="0"/>
              <a:t> Processing</a:t>
            </a:r>
          </a:p>
          <a:p>
            <a:pPr lvl="1"/>
            <a:r>
              <a:rPr lang="de-DE" dirty="0" err="1" smtClean="0"/>
              <a:t>Discrete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endParaRPr lang="de-DE" dirty="0" smtClean="0"/>
          </a:p>
          <a:p>
            <a:r>
              <a:rPr lang="de-DE" dirty="0" smtClean="0"/>
              <a:t>Experimental </a:t>
            </a:r>
            <a:r>
              <a:rPr lang="de-DE" dirty="0" err="1" smtClean="0"/>
              <a:t>Results</a:t>
            </a:r>
            <a:r>
              <a:rPr lang="de-DE" dirty="0" smtClean="0"/>
              <a:t> + </a:t>
            </a:r>
            <a:r>
              <a:rPr lang="de-DE" dirty="0" err="1"/>
              <a:t>C</a:t>
            </a:r>
            <a:r>
              <a:rPr lang="de-DE" dirty="0" err="1" smtClean="0"/>
              <a:t>onclusion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8" name="Picture 6" descr="Z:\fechteler\Desktop\icip14-template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340768"/>
            <a:ext cx="915143" cy="202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:\fechteler\Desktop\icip14-syste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66" y="404664"/>
            <a:ext cx="2738148" cy="9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754" y="3501008"/>
            <a:ext cx="1398734" cy="13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Z:\fechteler\projects\PhilippFechteler\publications\icip2014\icip2014-paper\results\banner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9"/>
          <a:stretch/>
        </p:blipFill>
        <p:spPr bwMode="auto">
          <a:xfrm flipH="1">
            <a:off x="6679448" y="3789040"/>
            <a:ext cx="988896" cy="25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1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52658"/>
          </a:xfrm>
        </p:spPr>
        <p:txBody>
          <a:bodyPr>
            <a:normAutofit/>
          </a:bodyPr>
          <a:lstStyle/>
          <a:p>
            <a:r>
              <a:rPr lang="de-DE" dirty="0" smtClean="0"/>
              <a:t>Preliminaries</a:t>
            </a:r>
          </a:p>
          <a:p>
            <a:pPr lvl="1"/>
            <a:r>
              <a:rPr lang="de-DE" dirty="0" smtClean="0"/>
              <a:t>System Setup</a:t>
            </a:r>
          </a:p>
          <a:p>
            <a:pPr lvl="1"/>
            <a:r>
              <a:rPr lang="de-DE" dirty="0" smtClean="0"/>
              <a:t>Pre-Processing</a:t>
            </a:r>
          </a:p>
          <a:p>
            <a:pPr lvl="1"/>
            <a:r>
              <a:rPr lang="de-DE" dirty="0" smtClean="0"/>
              <a:t>System Overview</a:t>
            </a:r>
          </a:p>
          <a:p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Fitting the Template Model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Articulated Template Model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Objective Function for Tracking and its Minimization</a:t>
            </a: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Template Fitting Results</a:t>
            </a:r>
          </a:p>
          <a:p>
            <a:r>
              <a:rPr lang="de-DE" b="1" dirty="0" smtClean="0">
                <a:solidFill>
                  <a:schemeClr val="bg1">
                    <a:lumMod val="65000"/>
                  </a:schemeClr>
                </a:solidFill>
              </a:rPr>
              <a:t>Texture Extraction</a:t>
            </a:r>
          </a:p>
          <a:p>
            <a:pPr lvl="1"/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Texture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Processing</a:t>
            </a:r>
          </a:p>
          <a:p>
            <a:pPr lvl="1"/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Discrete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Optimization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Experimental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+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onclusion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9" name="Picture 2" descr="Z:\fechteler\Desktop\icip14-sys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1052736"/>
            <a:ext cx="334190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73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System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 x Microsoft Kinect 	(640x480 Depth @ 30 FPS)</a:t>
            </a:r>
          </a:p>
          <a:p>
            <a:r>
              <a:rPr lang="de-DE" dirty="0"/>
              <a:t>1 x Basler acA2040-25gc </a:t>
            </a:r>
            <a:r>
              <a:rPr lang="de-DE" dirty="0" smtClean="0"/>
              <a:t>	(1600x2032 RGB @ 30 FPS)</a:t>
            </a:r>
            <a:endParaRPr lang="de-DE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217090" name="Picture 2" descr="Z:\projects\PhilippFechtelerReverie-0.8-fechteler\CVCGKinectLib\doc\icip2014\Figures\inpu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1126" y="2420888"/>
            <a:ext cx="441926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Brace 6"/>
          <p:cNvSpPr/>
          <p:nvPr/>
        </p:nvSpPr>
        <p:spPr>
          <a:xfrm>
            <a:off x="7632340" y="1052736"/>
            <a:ext cx="216024" cy="720080"/>
          </a:xfrm>
          <a:prstGeom prst="rightBrac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26417" y="1126485"/>
            <a:ext cx="8980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with no</a:t>
            </a:r>
          </a:p>
          <a:p>
            <a:r>
              <a:rPr lang="de-DE" dirty="0" smtClean="0"/>
              <a:t>sync</a:t>
            </a:r>
            <a:endParaRPr lang="en-US" dirty="0"/>
          </a:p>
        </p:txBody>
      </p:sp>
      <p:pic>
        <p:nvPicPr>
          <p:cNvPr id="1026" name="Picture 2" descr="Z:\fechteler\Desktop\20141013_144809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06" y="2420888"/>
            <a:ext cx="283514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11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Pre-Processing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Calibration of internal/external parameters</a:t>
            </a:r>
            <a:endParaRPr lang="de-DE" b="1" dirty="0" smtClean="0"/>
          </a:p>
          <a:p>
            <a:r>
              <a:rPr lang="de-DE" dirty="0" smtClean="0"/>
              <a:t>Standard background subtraction on depth stream</a:t>
            </a:r>
          </a:p>
          <a:p>
            <a:r>
              <a:rPr lang="de-DE" dirty="0" smtClean="0"/>
              <a:t>Manual offline temporal alignment of RGB and depth</a:t>
            </a:r>
          </a:p>
          <a:p>
            <a:r>
              <a:rPr lang="de-DE" dirty="0" smtClean="0"/>
              <a:t>Depth map to 3D mesh conversion</a:t>
            </a:r>
          </a:p>
          <a:p>
            <a:r>
              <a:rPr lang="de-DE" dirty="0" smtClean="0"/>
              <a:t>Articulated template model of human</a:t>
            </a:r>
            <a:br>
              <a:rPr lang="de-DE" dirty="0" smtClean="0"/>
            </a:br>
            <a:r>
              <a:rPr lang="de-DE" dirty="0" smtClean="0"/>
              <a:t>including UV texture coordinates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028" name="Picture 4" descr="Z:\fechteler\Desktop\icip14-cali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4293854" cy="15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data\inria-dancer\Silhouettes\silh_cam00_00023_00000085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3"/>
            <a:ext cx="2123643" cy="15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fechteler\Desktop\icip14-template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76872"/>
            <a:ext cx="1800200" cy="397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5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System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 smtClean="0"/>
              <a:t>Usage of rigged 3D Computer Graphics model as template</a:t>
            </a:r>
            <a:br>
              <a:rPr lang="de-DE" sz="2000" dirty="0" smtClean="0"/>
            </a:br>
            <a:r>
              <a:rPr lang="de-DE" sz="2000" dirty="0" smtClean="0"/>
              <a:t>based on SCAPE [1,2] model</a:t>
            </a:r>
          </a:p>
          <a:p>
            <a:r>
              <a:rPr lang="de-DE" sz="2000" dirty="0" smtClean="0"/>
              <a:t>Adapt per frame the template to input mesh</a:t>
            </a:r>
          </a:p>
          <a:p>
            <a:r>
              <a:rPr lang="de-DE" sz="2000" dirty="0" smtClean="0"/>
              <a:t>Project adapted template into camera view</a:t>
            </a:r>
          </a:p>
          <a:p>
            <a:r>
              <a:rPr lang="de-DE" sz="2000" dirty="0" smtClean="0"/>
              <a:t>Update texture map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3563888" y="2780928"/>
            <a:ext cx="18002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Template</a:t>
            </a:r>
          </a:p>
          <a:p>
            <a:pPr algn="ctr"/>
            <a:r>
              <a:rPr lang="de-DE" dirty="0" smtClean="0"/>
              <a:t>Fitting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63888" y="4545124"/>
            <a:ext cx="18002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Texture</a:t>
            </a:r>
          </a:p>
          <a:p>
            <a:pPr algn="ctr"/>
            <a:r>
              <a:rPr lang="de-DE" dirty="0" smtClean="0"/>
              <a:t>Update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520" y="3681028"/>
            <a:ext cx="1800200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RGBD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Input stream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0272" y="3681028"/>
            <a:ext cx="1800200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Free View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Point Rendering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8" idx="3"/>
            <a:endCxn id="6" idx="1"/>
          </p:cNvCxnSpPr>
          <p:nvPr/>
        </p:nvCxnSpPr>
        <p:spPr>
          <a:xfrm flipV="1">
            <a:off x="2051720" y="3320988"/>
            <a:ext cx="1512168" cy="9001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7" idx="1"/>
          </p:cNvCxnSpPr>
          <p:nvPr/>
        </p:nvCxnSpPr>
        <p:spPr>
          <a:xfrm>
            <a:off x="2051720" y="4221088"/>
            <a:ext cx="1512168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9" idx="1"/>
          </p:cNvCxnSpPr>
          <p:nvPr/>
        </p:nvCxnSpPr>
        <p:spPr>
          <a:xfrm flipV="1">
            <a:off x="5364088" y="4221088"/>
            <a:ext cx="1656184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3"/>
            <a:endCxn id="9" idx="1"/>
          </p:cNvCxnSpPr>
          <p:nvPr/>
        </p:nvCxnSpPr>
        <p:spPr>
          <a:xfrm>
            <a:off x="5364088" y="3320988"/>
            <a:ext cx="1656184" cy="9001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355976" y="3861048"/>
            <a:ext cx="0" cy="6840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195736" y="3311696"/>
            <a:ext cx="762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Depth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195736" y="46891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Color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640724" y="2960948"/>
            <a:ext cx="1163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Template</a:t>
            </a:r>
            <a:br>
              <a:rPr lang="de-DE" dirty="0" smtClean="0"/>
            </a:br>
            <a:r>
              <a:rPr lang="de-DE" dirty="0" smtClean="0"/>
              <a:t>Parameter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640724" y="4834897"/>
            <a:ext cx="879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Texture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572000" y="3861048"/>
            <a:ext cx="0" cy="6840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572000" y="4041068"/>
            <a:ext cx="879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Texture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306778" y="3898793"/>
            <a:ext cx="10491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Adapted</a:t>
            </a:r>
          </a:p>
          <a:p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95536" y="5805264"/>
            <a:ext cx="4068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[1</a:t>
            </a:r>
            <a:r>
              <a:rPr lang="de-DE" sz="1200" dirty="0" smtClean="0"/>
              <a:t>] Aguelov et al., </a:t>
            </a:r>
            <a:r>
              <a:rPr lang="de-DE" sz="1200" i="1" dirty="0" smtClean="0"/>
              <a:t>ACM Trans. on Graphics / SIGGRAPH</a:t>
            </a:r>
            <a:r>
              <a:rPr lang="de-DE" sz="1200" dirty="0" smtClean="0"/>
              <a:t>, 2005.</a:t>
            </a:r>
          </a:p>
          <a:p>
            <a:r>
              <a:rPr lang="de-DE" sz="1200" dirty="0" smtClean="0"/>
              <a:t>[2] Fechteler et al., </a:t>
            </a:r>
            <a:r>
              <a:rPr lang="de-DE" sz="1200" i="1" dirty="0" smtClean="0"/>
              <a:t>VMV</a:t>
            </a:r>
            <a:r>
              <a:rPr lang="de-DE" sz="1200" dirty="0" smtClean="0"/>
              <a:t>, 2012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0194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Microsoft Office PowerPoint</Application>
  <PresentationFormat>On-screen Show (4:3)</PresentationFormat>
  <Paragraphs>222</Paragraphs>
  <Slides>24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Larissa-Design</vt:lpstr>
      <vt:lpstr> Articulated 3D Model Tracking with On-The-Fly Texturing</vt:lpstr>
      <vt:lpstr>Motivation</vt:lpstr>
      <vt:lpstr>Motivation</vt:lpstr>
      <vt:lpstr>Our approach</vt:lpstr>
      <vt:lpstr>Scope of this Paper</vt:lpstr>
      <vt:lpstr>Scope of this Paper</vt:lpstr>
      <vt:lpstr>System Setup</vt:lpstr>
      <vt:lpstr>Pre-Processing</vt:lpstr>
      <vt:lpstr>System Overview</vt:lpstr>
      <vt:lpstr>Scope of this Paper</vt:lpstr>
      <vt:lpstr>Articulated Template Model</vt:lpstr>
      <vt:lpstr>Objective Function for Tracking</vt:lpstr>
      <vt:lpstr>Objective Function Minimized via EM algo</vt:lpstr>
      <vt:lpstr>Fitting Results at Capture Rate 30 FPS</vt:lpstr>
      <vt:lpstr>Scope of this Paper</vt:lpstr>
      <vt:lpstr>Texture Processing</vt:lpstr>
      <vt:lpstr>Texture Map Generation = Discrete Optimization</vt:lpstr>
      <vt:lpstr>Scope of this Paper</vt:lpstr>
      <vt:lpstr>Experimental Results</vt:lpstr>
      <vt:lpstr>Experimental Results</vt:lpstr>
      <vt:lpstr>Experimental Results: Full Body</vt:lpstr>
      <vt:lpstr>Experimental Results: Close-up + Dynamic Textures</vt:lpstr>
      <vt:lpstr>Conclusion</vt:lpstr>
      <vt:lpstr>   Thank you.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Eisert</dc:creator>
  <cp:lastModifiedBy>Fechteler, Philipp</cp:lastModifiedBy>
  <cp:revision>407</cp:revision>
  <cp:lastPrinted>2013-04-18T15:54:15Z</cp:lastPrinted>
  <dcterms:created xsi:type="dcterms:W3CDTF">2009-08-25T14:22:22Z</dcterms:created>
  <dcterms:modified xsi:type="dcterms:W3CDTF">2014-10-29T14:22:34Z</dcterms:modified>
</cp:coreProperties>
</file>