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63" r:id="rId2"/>
    <p:sldId id="585" r:id="rId3"/>
    <p:sldId id="581" r:id="rId4"/>
    <p:sldId id="565" r:id="rId5"/>
    <p:sldId id="566" r:id="rId6"/>
    <p:sldId id="572" r:id="rId7"/>
    <p:sldId id="567" r:id="rId8"/>
    <p:sldId id="568" r:id="rId9"/>
    <p:sldId id="569" r:id="rId10"/>
    <p:sldId id="573" r:id="rId11"/>
    <p:sldId id="560" r:id="rId12"/>
    <p:sldId id="561" r:id="rId13"/>
    <p:sldId id="562" r:id="rId14"/>
    <p:sldId id="574" r:id="rId15"/>
    <p:sldId id="575" r:id="rId16"/>
    <p:sldId id="577" r:id="rId17"/>
    <p:sldId id="576" r:id="rId18"/>
    <p:sldId id="578" r:id="rId19"/>
    <p:sldId id="582" r:id="rId20"/>
    <p:sldId id="583" r:id="rId21"/>
    <p:sldId id="584" r:id="rId22"/>
    <p:sldId id="579" r:id="rId23"/>
    <p:sldId id="580" r:id="rId24"/>
  </p:sldIdLst>
  <p:sldSz cx="9144000" cy="6858000" type="screen4x3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3BD"/>
    <a:srgbClr val="9E4444"/>
    <a:srgbClr val="00A28A"/>
    <a:srgbClr val="19B79D"/>
    <a:srgbClr val="003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8379" autoAdjust="0"/>
    <p:restoredTop sz="94660"/>
  </p:normalViewPr>
  <p:slideViewPr>
    <p:cSldViewPr>
      <p:cViewPr>
        <p:scale>
          <a:sx n="150" d="100"/>
          <a:sy n="150" d="100"/>
        </p:scale>
        <p:origin x="-2424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2838" y="-7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790" y="1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r">
              <a:defRPr sz="1200"/>
            </a:lvl1pPr>
          </a:lstStyle>
          <a:p>
            <a:fld id="{BF913F51-6B94-405C-8778-3839F4BE4431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893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790" y="9445893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r">
              <a:defRPr sz="1200"/>
            </a:lvl1pPr>
          </a:lstStyle>
          <a:p>
            <a:fld id="{2EF2CB2B-5BE2-486A-A655-4AE424C12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32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r">
              <a:defRPr sz="1300"/>
            </a:lvl1pPr>
          </a:lstStyle>
          <a:p>
            <a:fld id="{6FFE775B-A576-4F6A-AC35-C750A7210187}" type="datetimeFigureOut">
              <a:rPr lang="de-DE" smtClean="0"/>
              <a:pPr/>
              <a:t>21.09.2016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0" tIns="47850" rIns="95700" bIns="4785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0" tIns="47850" rIns="95700" bIns="4785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r">
              <a:defRPr sz="1300"/>
            </a:lvl1pPr>
          </a:lstStyle>
          <a:p>
            <a:fld id="{00BB3EAD-A2A5-425B-90AC-0C0956D464E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97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3EAD-A2A5-425B-90AC-0C0956D464E2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720" y="1500174"/>
            <a:ext cx="8572560" cy="2041529"/>
          </a:xfrm>
        </p:spPr>
        <p:txBody>
          <a:bodyPr anchor="b">
            <a:normAutofit/>
          </a:bodyPr>
          <a:lstStyle>
            <a:lvl1pPr algn="l">
              <a:defRPr sz="4000"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5720" y="3676664"/>
            <a:ext cx="857256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567123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06693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28670"/>
            <a:ext cx="4038600" cy="519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038600" cy="519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642941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71612"/>
            <a:ext cx="4040188" cy="4554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928671"/>
            <a:ext cx="4041775" cy="64294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571612"/>
            <a:ext cx="4041775" cy="4554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8229600" cy="519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8643966" cy="22191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50" i="0">
                <a:solidFill>
                  <a:srgbClr val="00A28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98256" y="0"/>
            <a:ext cx="428596" cy="28572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rgbClr val="00A28A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26" name="Picture 2" descr="C:\peter\HU\templates\husiegel_bw_gross.png"/>
          <p:cNvPicPr>
            <a:picLocks noChangeAspect="1" noChangeArrowheads="1"/>
          </p:cNvPicPr>
          <p:nvPr/>
        </p:nvPicPr>
        <p:blipFill>
          <a:blip r:embed="rId13" cstate="print"/>
          <a:srcRect r="-538" b="-447"/>
          <a:stretch>
            <a:fillRect/>
          </a:stretch>
        </p:blipFill>
        <p:spPr bwMode="auto">
          <a:xfrm>
            <a:off x="8143900" y="5819792"/>
            <a:ext cx="1000132" cy="100013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49338" y="6335098"/>
            <a:ext cx="2143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562600" algn="r"/>
              </a:tabLst>
              <a:defRPr/>
            </a:pPr>
            <a:r>
              <a:rPr lang="de-DE" sz="1050" b="1" i="0" dirty="0" smtClean="0">
                <a:solidFill>
                  <a:schemeClr val="tx2"/>
                </a:solidFill>
              </a:rPr>
              <a:t>	Visual</a:t>
            </a:r>
            <a:r>
              <a:rPr lang="de-DE" sz="1050" b="1" i="0" baseline="0" dirty="0" smtClean="0">
                <a:solidFill>
                  <a:schemeClr val="tx2"/>
                </a:solidFill>
              </a:rPr>
              <a:t> Computing Group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562600" algn="r"/>
              </a:tabLst>
              <a:defRPr/>
            </a:pPr>
            <a:r>
              <a:rPr lang="de-DE" sz="1050" b="0" i="1" baseline="0" dirty="0" smtClean="0">
                <a:solidFill>
                  <a:schemeClr val="tx2"/>
                </a:solidFill>
              </a:rPr>
              <a:t>Department </a:t>
            </a:r>
            <a:r>
              <a:rPr lang="de-DE" sz="1050" b="0" i="1" baseline="0" dirty="0" err="1" smtClean="0">
                <a:solidFill>
                  <a:schemeClr val="tx2"/>
                </a:solidFill>
              </a:rPr>
              <a:t>of</a:t>
            </a:r>
            <a:r>
              <a:rPr lang="de-DE" sz="1050" b="0" i="1" baseline="0" dirty="0" smtClean="0">
                <a:solidFill>
                  <a:schemeClr val="tx2"/>
                </a:solidFill>
              </a:rPr>
              <a:t> Computer Science</a:t>
            </a:r>
          </a:p>
        </p:txBody>
      </p:sp>
      <p:pic>
        <p:nvPicPr>
          <p:cNvPr id="10" name="Picture 2" descr="C:\peter\word\forms_templates\hhi_logo09small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9339" y="6177006"/>
            <a:ext cx="2053307" cy="428628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928794" y="6319882"/>
            <a:ext cx="6143668" cy="0"/>
          </a:xfrm>
          <a:prstGeom prst="line">
            <a:avLst/>
          </a:prstGeom>
          <a:ln w="38100" cap="sq" cmpd="thickThin">
            <a:gradFill flip="none" rotWithShape="1">
              <a:gsLst>
                <a:gs pos="0">
                  <a:srgbClr val="00A28A"/>
                </a:gs>
                <a:gs pos="100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166" y="6596464"/>
            <a:ext cx="22860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562600" algn="r"/>
              </a:tabLst>
              <a:defRPr/>
            </a:pPr>
            <a:r>
              <a:rPr lang="de-DE" sz="1050" b="0" i="0" dirty="0" smtClean="0">
                <a:solidFill>
                  <a:schemeClr val="bg1">
                    <a:lumMod val="50000"/>
                  </a:schemeClr>
                </a:solidFill>
              </a:rPr>
              <a:t>Computer Vision</a:t>
            </a:r>
            <a:r>
              <a:rPr lang="de-DE" sz="1050" b="0" i="0" baseline="0" dirty="0" smtClean="0">
                <a:solidFill>
                  <a:schemeClr val="bg1">
                    <a:lumMod val="50000"/>
                  </a:schemeClr>
                </a:solidFill>
              </a:rPr>
              <a:t> &amp; Graphics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rgbClr val="00A28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7" Type="http://schemas.openxmlformats.org/officeDocument/2006/relationships/image" Target="../media/image38.png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071678"/>
            <a:ext cx="8572560" cy="2041529"/>
          </a:xfrm>
        </p:spPr>
        <p:txBody>
          <a:bodyPr/>
          <a:lstStyle/>
          <a:p>
            <a:r>
              <a:rPr lang="en-US" dirty="0"/>
              <a:t>Real-Time Avatar Animation with dynamic Face Texturing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4248168"/>
            <a:ext cx="8572560" cy="1752600"/>
          </a:xfrm>
        </p:spPr>
        <p:txBody>
          <a:bodyPr/>
          <a:lstStyle/>
          <a:p>
            <a:r>
              <a:rPr lang="en-US" sz="2800" b="1" dirty="0" smtClean="0"/>
              <a:t>P. Fechteler, W. Paier, P. Eisert</a:t>
            </a:r>
          </a:p>
          <a:p>
            <a:r>
              <a:rPr lang="de-DE" dirty="0" smtClean="0"/>
              <a:t>IEEE ICIP 2016</a:t>
            </a:r>
          </a:p>
          <a:p>
            <a:r>
              <a:rPr lang="en-US" dirty="0" smtClean="0"/>
              <a:t>26. September 2016</a:t>
            </a:r>
            <a:endParaRPr lang="en-US" dirty="0"/>
          </a:p>
        </p:txBody>
      </p:sp>
      <p:pic>
        <p:nvPicPr>
          <p:cNvPr id="4" name="Picture 7" descr="Z:\fechteler\projects\PhilippFechteler\publications\icip2014\icip2014-paper\results\pose1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2448"/>
            <a:ext cx="2248343" cy="30790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Z:\fechteler\projects\PhilippFechteler\publications\icip2014\icip2014-paper\results\pose9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2160240" cy="28994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Z:\fechteler\projects\PhilippFechteler\publications\icip2014\icip2014-paper\results\pose5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34" y="-48425"/>
            <a:ext cx="2291856" cy="32666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Z:\fechteler\projects\PhilippFechteler\publications\icip2014\icip2014-paper\results\pose13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08648"/>
            <a:ext cx="2016224" cy="23560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Z:\fechteler\projects\PhilippFechteler\publications\icip2014\icip2014-paper\results\pos13.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3631" r="23185" b="7263"/>
          <a:stretch/>
        </p:blipFill>
        <p:spPr bwMode="auto">
          <a:xfrm>
            <a:off x="7414486" y="125880"/>
            <a:ext cx="1347825" cy="28387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Z:\fechteler\projects\PhilippFechteler\publications\icip2014\icip2014-paper\results\pose7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87" y="125880"/>
            <a:ext cx="2496425" cy="30923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Preliminaries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Setup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Pre-Processing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Overview</a:t>
            </a:r>
          </a:p>
          <a:p>
            <a:r>
              <a:rPr lang="de-DE" b="1" dirty="0" err="1" smtClean="0"/>
              <a:t>Articulated</a:t>
            </a:r>
            <a:r>
              <a:rPr lang="de-DE" b="1" dirty="0" smtClean="0"/>
              <a:t> </a:t>
            </a:r>
            <a:r>
              <a:rPr lang="de-DE" b="1" dirty="0" err="1" smtClean="0"/>
              <a:t>Geometry</a:t>
            </a:r>
            <a:endParaRPr lang="de-DE" b="1" dirty="0" smtClean="0"/>
          </a:p>
          <a:p>
            <a:pPr lvl="1"/>
            <a:r>
              <a:rPr lang="de-DE" dirty="0" smtClean="0"/>
              <a:t>Articulated Template Model</a:t>
            </a:r>
          </a:p>
          <a:p>
            <a:pPr lvl="1"/>
            <a:r>
              <a:rPr lang="de-DE" dirty="0" smtClean="0"/>
              <a:t>Objective Function for Tracking and its Minimization</a:t>
            </a:r>
          </a:p>
          <a:p>
            <a:pPr lvl="1"/>
            <a:r>
              <a:rPr lang="de-DE" dirty="0" smtClean="0"/>
              <a:t>Template Fitting Results</a:t>
            </a:r>
          </a:p>
          <a:p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Realtime Dynamic Texturing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Face Tracking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Dynamic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Textures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Experimental 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de-DE" b="1" dirty="0" err="1">
                <a:solidFill>
                  <a:schemeClr val="bg1">
                    <a:lumMod val="85000"/>
                  </a:schemeClr>
                </a:solidFill>
              </a:rPr>
              <a:t>C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onclusion</a:t>
            </a:r>
            <a:endParaRPr lang="de-DE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53136"/>
            <a:ext cx="1398734" cy="13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9"/>
          <a:stretch/>
        </p:blipFill>
        <p:spPr bwMode="auto">
          <a:xfrm flipH="1">
            <a:off x="5652120" y="3717032"/>
            <a:ext cx="988896" cy="25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86" y="764704"/>
            <a:ext cx="3935810" cy="159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Z:\fechteler\Desktop\icip14-templat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60848"/>
            <a:ext cx="12705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82594"/>
          </a:xfrm>
        </p:spPr>
        <p:txBody>
          <a:bodyPr>
            <a:normAutofit/>
          </a:bodyPr>
          <a:lstStyle/>
          <a:p>
            <a:r>
              <a:rPr lang="de-DE" dirty="0" smtClean="0"/>
              <a:t>Naturalistic animation of articulated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686800" cy="5452658"/>
          </a:xfrm>
        </p:spPr>
        <p:txBody>
          <a:bodyPr>
            <a:normAutofit/>
          </a:bodyPr>
          <a:lstStyle/>
          <a:p>
            <a:r>
              <a:rPr lang="de-DE" dirty="0" smtClean="0"/>
              <a:t>Dual quaternion </a:t>
            </a:r>
            <a:r>
              <a:rPr lang="de-DE" dirty="0"/>
              <a:t>Linear Blending </a:t>
            </a:r>
            <a:r>
              <a:rPr lang="de-DE" dirty="0" smtClean="0"/>
              <a:t>(DLB)</a:t>
            </a:r>
            <a:br>
              <a:rPr lang="de-DE" dirty="0" smtClean="0"/>
            </a:br>
            <a:r>
              <a:rPr lang="en-US" sz="2300" b="1" dirty="0" smtClean="0"/>
              <a:t>⇒  </a:t>
            </a:r>
            <a:r>
              <a:rPr lang="en-US" sz="2300" dirty="0" smtClean="0"/>
              <a:t>blending of more than two joints, e.g. shoulder, pelvis</a:t>
            </a:r>
          </a:p>
          <a:p>
            <a:r>
              <a:rPr lang="de-DE" dirty="0" smtClean="0"/>
              <a:t>combination of DQS for twist and LBS for swing motions</a:t>
            </a:r>
            <a:br>
              <a:rPr lang="de-DE" dirty="0" smtClean="0"/>
            </a:br>
            <a:r>
              <a:rPr lang="en-US" sz="2300" b="1" dirty="0" smtClean="0"/>
              <a:t>⇒  </a:t>
            </a:r>
            <a:r>
              <a:rPr lang="en-US" sz="2300" dirty="0" smtClean="0"/>
              <a:t>to get rid of artifacts, e.g. candy-wrapper/LBS and bulging/DQS</a:t>
            </a:r>
          </a:p>
          <a:p>
            <a:endParaRPr lang="de-DE" sz="1800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500" dirty="0" smtClean="0"/>
              <a:t>Fechteler et al., </a:t>
            </a:r>
            <a:r>
              <a:rPr lang="de-DE" sz="1500" b="1" dirty="0" smtClean="0"/>
              <a:t>Example-based Body Model Optimization and Skinning</a:t>
            </a:r>
            <a:r>
              <a:rPr lang="de-DE" sz="1500" dirty="0" smtClean="0"/>
              <a:t>, </a:t>
            </a:r>
            <a:r>
              <a:rPr lang="de-DE" sz="1500" i="1" dirty="0" smtClean="0"/>
              <a:t>EUROGRAPHICS</a:t>
            </a:r>
            <a:r>
              <a:rPr lang="de-DE" sz="1500" dirty="0" smtClean="0"/>
              <a:t>, 2016.</a:t>
            </a:r>
            <a:endParaRPr lang="de-DE" sz="1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23144" r="9372" b="5530"/>
          <a:stretch/>
        </p:blipFill>
        <p:spPr>
          <a:xfrm>
            <a:off x="1165454" y="2492896"/>
            <a:ext cx="6646906" cy="3485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5013176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9E4444"/>
                </a:solidFill>
              </a:rPr>
              <a:t>Captured</a:t>
            </a:r>
          </a:p>
          <a:p>
            <a:r>
              <a:rPr lang="de-DE" dirty="0" smtClean="0">
                <a:solidFill>
                  <a:srgbClr val="9E4444"/>
                </a:solidFill>
              </a:rPr>
              <a:t>3D Scan</a:t>
            </a:r>
            <a:endParaRPr lang="en-US" dirty="0">
              <a:solidFill>
                <a:srgbClr val="9E444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0312" y="5013176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smtClean="0">
                <a:solidFill>
                  <a:srgbClr val="77B3BD"/>
                </a:solidFill>
              </a:rPr>
              <a:t>Animated</a:t>
            </a:r>
            <a:br>
              <a:rPr lang="de-DE" dirty="0" smtClean="0">
                <a:solidFill>
                  <a:srgbClr val="77B3BD"/>
                </a:solidFill>
              </a:rPr>
            </a:br>
            <a:r>
              <a:rPr lang="de-DE" dirty="0" smtClean="0">
                <a:solidFill>
                  <a:srgbClr val="77B3BD"/>
                </a:solidFill>
              </a:rPr>
              <a:t>Model</a:t>
            </a:r>
            <a:endParaRPr lang="en-US" dirty="0">
              <a:solidFill>
                <a:srgbClr val="77B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82594"/>
          </a:xfrm>
        </p:spPr>
        <p:txBody>
          <a:bodyPr>
            <a:normAutofit/>
          </a:bodyPr>
          <a:lstStyle/>
          <a:p>
            <a:r>
              <a:rPr lang="de-DE" dirty="0" smtClean="0"/>
              <a:t>Requirement: conversion of skeletal parameters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1962932" cy="438911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17" y="1340768"/>
            <a:ext cx="2234531" cy="417061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4017" y="5564590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Kinect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28214" y="5589240"/>
            <a:ext cx="1317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DLB Model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2699792" y="2348880"/>
            <a:ext cx="3528392" cy="6480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123728" y="3573016"/>
            <a:ext cx="4704486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positional vs. angualar encoding</a:t>
            </a:r>
          </a:p>
          <a:p>
            <a:r>
              <a:rPr lang="de-DE" dirty="0"/>
              <a:t>d</a:t>
            </a:r>
            <a:r>
              <a:rPr lang="de-DE" dirty="0" smtClean="0"/>
              <a:t>ifferent joint positions</a:t>
            </a:r>
          </a:p>
          <a:p>
            <a:r>
              <a:rPr lang="de-DE" dirty="0" smtClean="0"/>
              <a:t>different topology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Conversion </a:t>
            </a:r>
            <a:r>
              <a:rPr lang="de-DE" dirty="0"/>
              <a:t>of skeletal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Rotation of head given from face tracking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Global, breast and waist rotations</a:t>
            </a:r>
            <a:br>
              <a:rPr lang="de-DE" dirty="0" smtClean="0"/>
            </a:br>
            <a:r>
              <a:rPr lang="de-DE" dirty="0" smtClean="0"/>
              <a:t>via PCA of torso joints etc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Remaining joint rotations via vector-</a:t>
            </a:r>
            <a:br>
              <a:rPr lang="de-DE" dirty="0" smtClean="0"/>
            </a:br>
            <a:r>
              <a:rPr lang="de-DE" dirty="0" smtClean="0"/>
              <a:t>and </a:t>
            </a:r>
            <a:r>
              <a:rPr lang="de-DE" dirty="0"/>
              <a:t>scalar </a:t>
            </a:r>
            <a:r>
              <a:rPr lang="de-DE" dirty="0" smtClean="0"/>
              <a:t>product of successor/predecessor</a:t>
            </a:r>
            <a:br>
              <a:rPr lang="de-DE" dirty="0" smtClean="0"/>
            </a:br>
            <a:r>
              <a:rPr lang="de-DE" dirty="0" smtClean="0"/>
              <a:t>joints</a:t>
            </a:r>
            <a:endParaRPr lang="de-DE" dirty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8" t="23664" r="27373" b="28831"/>
          <a:stretch/>
        </p:blipFill>
        <p:spPr>
          <a:xfrm>
            <a:off x="6633648" y="980728"/>
            <a:ext cx="1394736" cy="1311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40" y="2321814"/>
            <a:ext cx="939552" cy="2088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22" y="4055109"/>
            <a:ext cx="1285188" cy="20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Preliminaries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Setup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Pre-Processing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Overview</a:t>
            </a:r>
          </a:p>
          <a:p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Articulated</a:t>
            </a:r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Geometry</a:t>
            </a:r>
            <a:endParaRPr lang="de-DE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Articulated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Objective Function for Tracking and its Minimization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Template Fitting Results</a:t>
            </a:r>
          </a:p>
          <a:p>
            <a:r>
              <a:rPr lang="de-DE" b="1" dirty="0" smtClean="0"/>
              <a:t>Realtime Tracking &amp; Texturing</a:t>
            </a:r>
          </a:p>
          <a:p>
            <a:pPr lvl="1"/>
            <a:r>
              <a:rPr lang="de-DE" dirty="0" smtClean="0"/>
              <a:t>Face Tracking</a:t>
            </a:r>
          </a:p>
          <a:p>
            <a:pPr lvl="1"/>
            <a:r>
              <a:rPr lang="de-DE" dirty="0" smtClean="0"/>
              <a:t>Dynamic </a:t>
            </a:r>
            <a:r>
              <a:rPr lang="de-DE" dirty="0" err="1" smtClean="0"/>
              <a:t>Textures</a:t>
            </a:r>
          </a:p>
          <a:p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Experimental 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de-DE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66" y="4653136"/>
            <a:ext cx="1398734" cy="13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9"/>
          <a:stretch/>
        </p:blipFill>
        <p:spPr bwMode="auto">
          <a:xfrm flipH="1">
            <a:off x="5580112" y="3717032"/>
            <a:ext cx="988896" cy="25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86" y="764704"/>
            <a:ext cx="3935810" cy="159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Z:\fechteler\Desktop\icip14-templat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60848"/>
            <a:ext cx="12705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 Face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Automatic</a:t>
            </a:r>
            <a:r>
              <a:rPr lang="de-DE" dirty="0" smtClean="0"/>
              <a:t> Tracking Model Generation</a:t>
            </a:r>
          </a:p>
          <a:p>
            <a:pPr lvl="1"/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initialization</a:t>
            </a:r>
            <a:r>
              <a:rPr lang="de-DE" dirty="0"/>
              <a:t> </a:t>
            </a:r>
            <a:r>
              <a:rPr lang="de-DE" dirty="0" err="1" smtClean="0"/>
              <a:t>phase</a:t>
            </a:r>
            <a:endParaRPr lang="de-DE" dirty="0" smtClean="0"/>
          </a:p>
          <a:p>
            <a:pPr lvl="1"/>
            <a:r>
              <a:rPr lang="de-DE" dirty="0" err="1" smtClean="0"/>
              <a:t>Subject</a:t>
            </a:r>
            <a:r>
              <a:rPr lang="de-DE" dirty="0" smtClean="0"/>
              <a:t> </a:t>
            </a:r>
            <a:r>
              <a:rPr lang="de-DE" dirty="0" err="1"/>
              <a:t>rotates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 </a:t>
            </a:r>
            <a:r>
              <a:rPr lang="de-DE" dirty="0" err="1" smtClean="0"/>
              <a:t>left</a:t>
            </a:r>
            <a:r>
              <a:rPr lang="de-DE" dirty="0" smtClean="0"/>
              <a:t>/</a:t>
            </a:r>
            <a:r>
              <a:rPr lang="de-DE" dirty="0" err="1" smtClean="0"/>
              <a:t>right</a:t>
            </a:r>
            <a:endParaRPr lang="de-DE" dirty="0" smtClean="0"/>
          </a:p>
          <a:p>
            <a:pPr lvl="1"/>
            <a:r>
              <a:rPr lang="de-DE" dirty="0" err="1" smtClean="0"/>
              <a:t>Approx</a:t>
            </a:r>
            <a:r>
              <a:rPr lang="de-DE" dirty="0" smtClean="0"/>
              <a:t>. 180° 3D </a:t>
            </a:r>
            <a:r>
              <a:rPr lang="de-DE" dirty="0" err="1" smtClean="0"/>
              <a:t>scan</a:t>
            </a:r>
            <a:r>
              <a:rPr lang="de-DE" dirty="0" smtClean="0"/>
              <a:t> + </a:t>
            </a:r>
            <a:r>
              <a:rPr lang="de-DE" dirty="0" err="1" smtClean="0"/>
              <a:t>texture</a:t>
            </a:r>
            <a:endParaRPr lang="de-DE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Face Tracking</a:t>
            </a:r>
          </a:p>
          <a:p>
            <a:pPr lvl="1"/>
            <a:r>
              <a:rPr lang="en-US" dirty="0" smtClean="0"/>
              <a:t>Analysis by synthesis approach</a:t>
            </a:r>
          </a:p>
          <a:p>
            <a:pPr lvl="1"/>
            <a:r>
              <a:rPr lang="en-US" dirty="0" smtClean="0"/>
              <a:t>Find rigid head motion</a:t>
            </a:r>
          </a:p>
          <a:p>
            <a:pPr lvl="1"/>
            <a:r>
              <a:rPr lang="en-US" dirty="0" smtClean="0"/>
              <a:t>Minimize color &amp; geometry mismatch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5940152" y="523891"/>
            <a:ext cx="3096344" cy="3121133"/>
            <a:chOff x="5724128" y="317159"/>
            <a:chExt cx="3096344" cy="312113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17159"/>
              <a:ext cx="2880320" cy="289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796136" y="3068960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Example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a </a:t>
              </a:r>
              <a:r>
                <a:rPr lang="de-DE" dirty="0" err="1" smtClean="0"/>
                <a:t>tracking</a:t>
              </a:r>
              <a:r>
                <a:rPr lang="de-DE" dirty="0" smtClean="0"/>
                <a:t> </a:t>
              </a:r>
              <a:r>
                <a:rPr lang="de-DE" dirty="0" err="1" smtClean="0"/>
                <a:t>model</a:t>
              </a:r>
              <a:endParaRPr lang="de-DE" dirty="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6" b="34140"/>
          <a:stretch/>
        </p:blipFill>
        <p:spPr bwMode="auto">
          <a:xfrm>
            <a:off x="706099" y="4437112"/>
            <a:ext cx="645818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5805264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cs typeface="Times New Roman" panose="02020603050405020304" pitchFamily="18" charset="0"/>
              </a:rPr>
              <a:t>euler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angles</a:t>
            </a:r>
            <a:r>
              <a:rPr lang="de-DE" dirty="0">
                <a:cs typeface="Times New Roman" panose="02020603050405020304" pitchFamily="18" charset="0"/>
              </a:rPr>
              <a:t> </a:t>
            </a:r>
            <a:r>
              <a:rPr lang="de-DE" dirty="0" smtClean="0">
                <a:cs typeface="Times New Roman" panose="02020603050405020304" pitchFamily="18" charset="0"/>
              </a:rPr>
              <a:t>(</a:t>
            </a:r>
            <a:r>
              <a:rPr lang="de-DE" dirty="0" err="1" smtClean="0">
                <a:cs typeface="Times New Roman" panose="02020603050405020304" pitchFamily="18" charset="0"/>
              </a:rPr>
              <a:t>r</a:t>
            </a:r>
            <a:r>
              <a:rPr lang="de-DE" sz="1200" dirty="0" err="1" smtClean="0">
                <a:cs typeface="Times New Roman" panose="02020603050405020304" pitchFamily="18" charset="0"/>
              </a:rPr>
              <a:t>x</a:t>
            </a:r>
            <a:r>
              <a:rPr lang="de-DE" dirty="0" err="1" smtClean="0">
                <a:cs typeface="Times New Roman" panose="02020603050405020304" pitchFamily="18" charset="0"/>
              </a:rPr>
              <a:t>,r</a:t>
            </a:r>
            <a:r>
              <a:rPr lang="de-DE" sz="1200" dirty="0" err="1" smtClean="0">
                <a:cs typeface="Times New Roman" panose="02020603050405020304" pitchFamily="18" charset="0"/>
              </a:rPr>
              <a:t>y</a:t>
            </a:r>
            <a:r>
              <a:rPr lang="de-DE" dirty="0" err="1" smtClean="0">
                <a:cs typeface="Times New Roman" panose="02020603050405020304" pitchFamily="18" charset="0"/>
              </a:rPr>
              <a:t>,r</a:t>
            </a:r>
            <a:r>
              <a:rPr lang="de-DE" sz="1200" dirty="0" err="1" smtClean="0">
                <a:cs typeface="Times New Roman" panose="02020603050405020304" pitchFamily="18" charset="0"/>
              </a:rPr>
              <a:t>z</a:t>
            </a:r>
            <a:r>
              <a:rPr lang="de-DE" dirty="0" smtClean="0">
                <a:cs typeface="Times New Roman" panose="02020603050405020304" pitchFamily="18" charset="0"/>
              </a:rPr>
              <a:t>)</a:t>
            </a:r>
            <a:endParaRPr lang="de-DE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5517232"/>
            <a:ext cx="258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cs typeface="Times New Roman" panose="02020603050405020304" pitchFamily="18" charset="0"/>
              </a:rPr>
              <a:t>translation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vector</a:t>
            </a:r>
            <a:r>
              <a:rPr lang="de-DE" dirty="0" smtClean="0">
                <a:cs typeface="Times New Roman" panose="02020603050405020304" pitchFamily="18" charset="0"/>
              </a:rPr>
              <a:t> (</a:t>
            </a:r>
            <a:r>
              <a:rPr lang="de-DE" dirty="0" err="1" smtClean="0">
                <a:cs typeface="Times New Roman" panose="02020603050405020304" pitchFamily="18" charset="0"/>
              </a:rPr>
              <a:t>t</a:t>
            </a:r>
            <a:r>
              <a:rPr lang="de-DE" sz="1200" dirty="0" err="1" smtClean="0">
                <a:cs typeface="Times New Roman" panose="02020603050405020304" pitchFamily="18" charset="0"/>
              </a:rPr>
              <a:t>x</a:t>
            </a:r>
            <a:r>
              <a:rPr lang="de-DE" dirty="0" err="1" smtClean="0">
                <a:cs typeface="Times New Roman" panose="02020603050405020304" pitchFamily="18" charset="0"/>
              </a:rPr>
              <a:t>,t</a:t>
            </a:r>
            <a:r>
              <a:rPr lang="de-DE" sz="1200" dirty="0" err="1" smtClean="0">
                <a:cs typeface="Times New Roman" panose="02020603050405020304" pitchFamily="18" charset="0"/>
              </a:rPr>
              <a:t>y</a:t>
            </a:r>
            <a:r>
              <a:rPr lang="de-DE" dirty="0" err="1" smtClean="0">
                <a:cs typeface="Times New Roman" panose="02020603050405020304" pitchFamily="18" charset="0"/>
              </a:rPr>
              <a:t>,t</a:t>
            </a:r>
            <a:r>
              <a:rPr lang="de-DE" sz="1200" dirty="0" err="1" smtClean="0">
                <a:cs typeface="Times New Roman" panose="02020603050405020304" pitchFamily="18" charset="0"/>
              </a:rPr>
              <a:t>z</a:t>
            </a:r>
            <a:r>
              <a:rPr lang="de-DE" dirty="0" smtClean="0">
                <a:cs typeface="Times New Roman" panose="02020603050405020304" pitchFamily="18" charset="0"/>
              </a:rPr>
              <a:t>)</a:t>
            </a:r>
            <a:endParaRPr lang="de-DE" dirty="0"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H="1" flipV="1">
            <a:off x="1619672" y="5129024"/>
            <a:ext cx="281379" cy="67624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053454" y="5092392"/>
            <a:ext cx="502322" cy="39244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3168" y="5517232"/>
            <a:ext cx="175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cs typeface="Times New Roman" panose="02020603050405020304" pitchFamily="18" charset="0"/>
              </a:rPr>
              <a:t>scalar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weighting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endParaRPr lang="de-DE" dirty="0"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292080" y="5092392"/>
            <a:ext cx="360040" cy="43746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 Face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97493"/>
          </a:xfrm>
        </p:spPr>
        <p:txBody>
          <a:bodyPr/>
          <a:lstStyle/>
          <a:p>
            <a:r>
              <a:rPr lang="en-US" dirty="0" smtClean="0"/>
              <a:t>Color Mismatch</a:t>
            </a:r>
          </a:p>
          <a:p>
            <a:pPr lvl="1"/>
            <a:r>
              <a:rPr lang="en-US" dirty="0" smtClean="0"/>
              <a:t>Squared intensity difference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Geometry Mismatch</a:t>
            </a:r>
          </a:p>
          <a:p>
            <a:pPr lvl="1"/>
            <a:r>
              <a:rPr lang="en-US" dirty="0" smtClean="0"/>
              <a:t>Point to plane error metric</a:t>
            </a:r>
          </a:p>
          <a:p>
            <a:pPr lvl="1"/>
            <a:r>
              <a:rPr lang="en-US" dirty="0" smtClean="0"/>
              <a:t>Projective correspondence search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29814" y="1700808"/>
            <a:ext cx="7862666" cy="1988423"/>
            <a:chOff x="651580" y="1285528"/>
            <a:chExt cx="7862666" cy="1988423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80" y="1285528"/>
              <a:ext cx="6294007" cy="113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75856" y="2636912"/>
              <a:ext cx="1648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cs typeface="Times New Roman" panose="02020603050405020304" pitchFamily="18" charset="0"/>
                </a:rPr>
                <a:t>c</a:t>
              </a:r>
              <a:r>
                <a:rPr lang="de-DE" dirty="0" err="1" smtClean="0">
                  <a:cs typeface="Times New Roman" panose="02020603050405020304" pitchFamily="18" charset="0"/>
                </a:rPr>
                <a:t>aptured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dirty="0" err="1" smtClean="0">
                  <a:cs typeface="Times New Roman" panose="02020603050405020304" pitchFamily="18" charset="0"/>
                </a:rPr>
                <a:t>image</a:t>
              </a:r>
              <a:endParaRPr lang="de-DE" dirty="0"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V="1">
              <a:off x="4100024" y="1960672"/>
              <a:ext cx="39928" cy="6762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436096" y="2627620"/>
              <a:ext cx="30781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cs typeface="Times New Roman" panose="02020603050405020304" pitchFamily="18" charset="0"/>
                </a:rPr>
                <a:t>synthetic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dirty="0" err="1" smtClean="0">
                  <a:cs typeface="Times New Roman" panose="02020603050405020304" pitchFamily="18" charset="0"/>
                </a:rPr>
                <a:t>image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dirty="0" err="1" smtClean="0">
                  <a:cs typeface="Times New Roman" panose="02020603050405020304" pitchFamily="18" charset="0"/>
                </a:rPr>
                <a:t>based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br>
                <a:rPr lang="de-DE" dirty="0" smtClean="0">
                  <a:cs typeface="Times New Roman" panose="02020603050405020304" pitchFamily="18" charset="0"/>
                </a:rPr>
              </a:br>
              <a:r>
                <a:rPr lang="de-DE" dirty="0" smtClean="0">
                  <a:cs typeface="Times New Roman" panose="02020603050405020304" pitchFamily="18" charset="0"/>
                </a:rPr>
                <a:t>on </a:t>
              </a:r>
              <a:r>
                <a:rPr lang="de-DE" dirty="0" err="1" smtClean="0">
                  <a:cs typeface="Times New Roman" panose="02020603050405020304" pitchFamily="18" charset="0"/>
                </a:rPr>
                <a:t>current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dirty="0" err="1" smtClean="0">
                  <a:cs typeface="Times New Roman" panose="02020603050405020304" pitchFamily="18" charset="0"/>
                </a:rPr>
                <a:t>parameter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dirty="0" err="1" smtClean="0">
                  <a:cs typeface="Times New Roman" panose="02020603050405020304" pitchFamily="18" charset="0"/>
                </a:rPr>
                <a:t>estimate</a:t>
              </a:r>
              <a:endParaRPr lang="de-DE" dirty="0"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5652125" y="2060848"/>
              <a:ext cx="72003" cy="56677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187624" y="4601235"/>
            <a:ext cx="6696744" cy="1708085"/>
            <a:chOff x="755576" y="3933056"/>
            <a:chExt cx="6768752" cy="1726451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933056"/>
              <a:ext cx="6768752" cy="1024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923928" y="5013176"/>
              <a:ext cx="1417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cs typeface="Times New Roman" panose="02020603050405020304" pitchFamily="18" charset="0"/>
                </a:rPr>
                <a:t>Transformed</a:t>
              </a:r>
              <a:r>
                <a:rPr lang="de-DE" dirty="0">
                  <a:cs typeface="Times New Roman" panose="02020603050405020304" pitchFamily="18" charset="0"/>
                </a:rPr>
                <a:t/>
              </a:r>
              <a:br>
                <a:rPr lang="de-DE" dirty="0">
                  <a:cs typeface="Times New Roman" panose="02020603050405020304" pitchFamily="18" charset="0"/>
                </a:rPr>
              </a:br>
              <a:r>
                <a:rPr lang="de-DE" dirty="0" err="1" smtClean="0">
                  <a:cs typeface="Times New Roman" panose="02020603050405020304" pitchFamily="18" charset="0"/>
                </a:rPr>
                <a:t>model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dirty="0" err="1" smtClean="0">
                  <a:cs typeface="Times New Roman" panose="02020603050405020304" pitchFamily="18" charset="0"/>
                </a:rPr>
                <a:t>vertex</a:t>
              </a:r>
              <a:endParaRPr lang="de-DE" dirty="0"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Arrow Connector 22"/>
            <p:cNvCxnSpPr>
              <a:stCxn id="22" idx="0"/>
            </p:cNvCxnSpPr>
            <p:nvPr/>
          </p:nvCxnSpPr>
          <p:spPr>
            <a:xfrm flipV="1">
              <a:off x="4632520" y="4581128"/>
              <a:ext cx="155513" cy="43204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52567" y="5013175"/>
              <a:ext cx="1755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cs typeface="Times New Roman" panose="02020603050405020304" pitchFamily="18" charset="0"/>
                </a:rPr>
                <a:t>corr</a:t>
              </a:r>
              <a:r>
                <a:rPr lang="de-DE" dirty="0" smtClean="0">
                  <a:cs typeface="Times New Roman" panose="02020603050405020304" pitchFamily="18" charset="0"/>
                </a:rPr>
                <a:t>. 3D </a:t>
              </a:r>
              <a:r>
                <a:rPr lang="de-DE" dirty="0" err="1" smtClean="0">
                  <a:cs typeface="Times New Roman" panose="02020603050405020304" pitchFamily="18" charset="0"/>
                </a:rPr>
                <a:t>point</a:t>
              </a:r>
              <a:r>
                <a:rPr lang="de-DE" dirty="0" smtClean="0">
                  <a:cs typeface="Times New Roman" panose="02020603050405020304" pitchFamily="18" charset="0"/>
                </a:rPr>
                <a:t> in</a:t>
              </a:r>
              <a:br>
                <a:rPr lang="de-DE" dirty="0" smtClean="0">
                  <a:cs typeface="Times New Roman" panose="02020603050405020304" pitchFamily="18" charset="0"/>
                </a:rPr>
              </a:br>
              <a:r>
                <a:rPr lang="de-DE" dirty="0" err="1" smtClean="0">
                  <a:cs typeface="Times New Roman" panose="02020603050405020304" pitchFamily="18" charset="0"/>
                </a:rPr>
                <a:t>target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dirty="0" err="1" smtClean="0">
                  <a:cs typeface="Times New Roman" panose="02020603050405020304" pitchFamily="18" charset="0"/>
                </a:rPr>
                <a:t>geometry</a:t>
              </a:r>
              <a:endParaRPr lang="de-DE" dirty="0"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>
            <a:xfrm flipH="1" flipV="1">
              <a:off x="6338918" y="4445287"/>
              <a:ext cx="91518" cy="5678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147309" y="3943939"/>
            <a:ext cx="210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cs typeface="Times New Roman" panose="02020603050405020304" pitchFamily="18" charset="0"/>
              </a:rPr>
              <a:t>corr</a:t>
            </a:r>
            <a:r>
              <a:rPr lang="de-DE" dirty="0" smtClean="0"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cs typeface="Times New Roman" panose="02020603050405020304" pitchFamily="18" charset="0"/>
              </a:rPr>
              <a:t>surface</a:t>
            </a:r>
            <a:r>
              <a:rPr lang="de-DE" dirty="0" smtClean="0">
                <a:cs typeface="Times New Roman" panose="02020603050405020304" pitchFamily="18" charset="0"/>
              </a:rPr>
              <a:t>-normal</a:t>
            </a:r>
            <a:br>
              <a:rPr lang="de-DE" dirty="0" smtClean="0">
                <a:cs typeface="Times New Roman" panose="02020603050405020304" pitchFamily="18" charset="0"/>
              </a:rPr>
            </a:br>
            <a:r>
              <a:rPr lang="de-DE" dirty="0" smtClean="0">
                <a:cs typeface="Times New Roman" panose="02020603050405020304" pitchFamily="18" charset="0"/>
              </a:rPr>
              <a:t>in </a:t>
            </a:r>
            <a:r>
              <a:rPr lang="de-DE" dirty="0" err="1" smtClean="0">
                <a:cs typeface="Times New Roman" panose="02020603050405020304" pitchFamily="18" charset="0"/>
              </a:rPr>
              <a:t>target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geometry</a:t>
            </a:r>
            <a:endParaRPr lang="de-DE" dirty="0"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279724" y="4509120"/>
            <a:ext cx="73681" cy="28803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1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Texturing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Facial expression is captured </a:t>
            </a:r>
            <a:br>
              <a:rPr lang="en-US" dirty="0" smtClean="0"/>
            </a:br>
            <a:r>
              <a:rPr lang="en-US" dirty="0" smtClean="0"/>
              <a:t>in texture space</a:t>
            </a:r>
            <a:r>
              <a:rPr lang="en-US" dirty="0"/>
              <a:t>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updated in every</a:t>
            </a:r>
            <a:br>
              <a:rPr lang="en-US" dirty="0" smtClean="0"/>
            </a:br>
            <a:r>
              <a:rPr lang="en-US" dirty="0" smtClean="0"/>
              <a:t>tracked frame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Parallel implementation</a:t>
            </a:r>
          </a:p>
          <a:p>
            <a:endParaRPr lang="en-US" dirty="0" smtClean="0"/>
          </a:p>
          <a:p>
            <a:r>
              <a:rPr lang="en-US" dirty="0" smtClean="0"/>
              <a:t>Texture extraction</a:t>
            </a:r>
          </a:p>
          <a:p>
            <a:pPr lvl="1"/>
            <a:r>
              <a:rPr lang="en-US" dirty="0" smtClean="0"/>
              <a:t>Project image on mesh/texture space</a:t>
            </a:r>
          </a:p>
          <a:p>
            <a:pPr lvl="1"/>
            <a:r>
              <a:rPr lang="en-US" dirty="0" smtClean="0"/>
              <a:t>Fill unseen regions with tracking </a:t>
            </a:r>
            <a:r>
              <a:rPr lang="en-US" dirty="0" smtClean="0"/>
              <a:t>texture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Texture blending</a:t>
            </a:r>
            <a:endParaRPr lang="en-US" dirty="0"/>
          </a:p>
          <a:p>
            <a:pPr lvl="1"/>
            <a:r>
              <a:rPr lang="en-US" dirty="0" smtClean="0"/>
              <a:t>Poisson image editing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6" name="video-hd-close-up-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772" t="-370" r="38852" b="49258"/>
          <a:stretch/>
        </p:blipFill>
        <p:spPr>
          <a:xfrm>
            <a:off x="6012160" y="3205413"/>
            <a:ext cx="3102503" cy="303649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2008663" cy="20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588" r="33838" b="68082"/>
          <a:stretch/>
        </p:blipFill>
        <p:spPr bwMode="auto">
          <a:xfrm>
            <a:off x="4434143" y="1346460"/>
            <a:ext cx="1578017" cy="20825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66335" y="969045"/>
            <a:ext cx="360040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34143" y="969046"/>
            <a:ext cx="3446444" cy="360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012160" y="1329086"/>
            <a:ext cx="2214215" cy="20999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0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17"/>
          <a:stretch/>
        </p:blipFill>
        <p:spPr bwMode="auto">
          <a:xfrm>
            <a:off x="467544" y="1772816"/>
            <a:ext cx="7617731" cy="433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7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33408" r="205" b="34934"/>
          <a:stretch/>
        </p:blipFill>
        <p:spPr bwMode="auto">
          <a:xfrm>
            <a:off x="467544" y="1772816"/>
            <a:ext cx="7617731" cy="41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5050904" cy="5197493"/>
          </a:xfrm>
        </p:spPr>
        <p:txBody>
          <a:bodyPr/>
          <a:lstStyle/>
          <a:p>
            <a:r>
              <a:rPr lang="de-DE" dirty="0"/>
              <a:t>Light-</a:t>
            </a:r>
            <a:r>
              <a:rPr lang="de-DE" dirty="0" err="1"/>
              <a:t>weight</a:t>
            </a:r>
            <a:r>
              <a:rPr lang="de-DE" dirty="0"/>
              <a:t> </a:t>
            </a:r>
            <a:r>
              <a:rPr lang="de-DE" dirty="0" err="1" smtClean="0"/>
              <a:t>parametrization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/>
              <a:t>photo-realistic</a:t>
            </a:r>
            <a:r>
              <a:rPr lang="de-DE" dirty="0"/>
              <a:t> 3D human </a:t>
            </a:r>
            <a:r>
              <a:rPr lang="de-DE" dirty="0" err="1"/>
              <a:t>representation</a:t>
            </a:r>
            <a:endParaRPr lang="de-DE" dirty="0"/>
          </a:p>
          <a:p>
            <a:endParaRPr lang="de-DE" dirty="0" smtClean="0"/>
          </a:p>
          <a:p>
            <a:r>
              <a:rPr lang="de-DE" dirty="0" err="1"/>
              <a:t>Ability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animate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behaviour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avatars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On-</a:t>
            </a:r>
            <a:r>
              <a:rPr lang="de-DE" dirty="0" err="1" smtClean="0"/>
              <a:t>the</a:t>
            </a:r>
            <a:r>
              <a:rPr lang="de-DE" dirty="0" smtClean="0"/>
              <a:t>-</a:t>
            </a:r>
            <a:r>
              <a:rPr lang="de-DE" dirty="0" err="1" smtClean="0"/>
              <a:t>fly</a:t>
            </a:r>
            <a:r>
              <a:rPr lang="de-DE" dirty="0" smtClean="0"/>
              <a:t> </a:t>
            </a:r>
            <a:r>
              <a:rPr lang="de-DE" dirty="0" err="1"/>
              <a:t>capturing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/>
              <a:t>parameters</a:t>
            </a:r>
            <a:endParaRPr lang="de-DE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Picture 9" descr="Z:\VirtualBox\home-fechteler\Desktop\reverie-parliamen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14403"/>
          <a:stretch/>
        </p:blipFill>
        <p:spPr bwMode="auto">
          <a:xfrm>
            <a:off x="5004048" y="476672"/>
            <a:ext cx="3096344" cy="18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fechteler\Desktop\Pictur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32985"/>
          <a:stretch/>
        </p:blipFill>
        <p:spPr bwMode="auto">
          <a:xfrm>
            <a:off x="5940152" y="1556792"/>
            <a:ext cx="1818386" cy="24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Z:\fechteler\Desktop\ActionTV\actiontvgui-cu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2876"/>
          <a:stretch/>
        </p:blipFill>
        <p:spPr bwMode="auto">
          <a:xfrm>
            <a:off x="4072029" y="4030317"/>
            <a:ext cx="4316395" cy="232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60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66817" r="-40"/>
          <a:stretch/>
        </p:blipFill>
        <p:spPr bwMode="auto">
          <a:xfrm>
            <a:off x="554669" y="1257300"/>
            <a:ext cx="7617731" cy="433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9" name="very-new-raw-a-notextur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335" t="13998" r="12113"/>
          <a:stretch/>
        </p:blipFill>
        <p:spPr>
          <a:xfrm>
            <a:off x="-16322" y="952500"/>
            <a:ext cx="4699723" cy="5902871"/>
          </a:xfrm>
          <a:prstGeom prst="rect">
            <a:avLst/>
          </a:prstGeom>
        </p:spPr>
      </p:pic>
      <p:pic>
        <p:nvPicPr>
          <p:cNvPr id="10" name="very-new-raw-b-dynamictexture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5275" t="13889" r="29791"/>
          <a:stretch/>
        </p:blipFill>
        <p:spPr>
          <a:xfrm>
            <a:off x="4683401" y="952500"/>
            <a:ext cx="4454326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We have presented an approach to ...</a:t>
            </a:r>
          </a:p>
          <a:p>
            <a:r>
              <a:rPr lang="de-DE" dirty="0" smtClean="0"/>
              <a:t>Capture humans from Kinect+Camera</a:t>
            </a:r>
          </a:p>
          <a:p>
            <a:r>
              <a:rPr lang="de-DE" dirty="0" smtClean="0"/>
              <a:t>Fit an articulated Computer Graphics model per depth frame</a:t>
            </a:r>
          </a:p>
          <a:p>
            <a:r>
              <a:rPr lang="de-DE" dirty="0" smtClean="0"/>
              <a:t>Extract corresponding texture region from RGB</a:t>
            </a:r>
          </a:p>
          <a:p>
            <a:r>
              <a:rPr lang="de-DE" dirty="0" smtClean="0"/>
              <a:t>Update consecutively the texture map without visible seams</a:t>
            </a:r>
          </a:p>
          <a:p>
            <a:r>
              <a:rPr lang="de-DE" dirty="0" smtClean="0"/>
              <a:t>Computer Graphics animation of resulting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7" name="Picture 7" descr="Z:\fechteler\projects\PhilippFechteler\publications\icip2014\icip2014-paper\results\pose1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54" y="3310961"/>
            <a:ext cx="2248343" cy="30790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Z:\fechteler\projects\PhilippFechteler\publications\icip2014\icip2014-paper\results\pose9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98" y="3594057"/>
            <a:ext cx="2160240" cy="28994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Z:\fechteler\projects\PhilippFechteler\publications\icip2014\icip2014-paper\results\pose5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6" y="3284984"/>
            <a:ext cx="2291856" cy="32666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Z:\fechteler\projects\PhilippFechteler\publications\icip2014\icip2014-paper\results\pose1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26" y="3942057"/>
            <a:ext cx="2016224" cy="23560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Z:\fechteler\projects\PhilippFechteler\publications\icip2014\icip2014-paper\results\pos13.PN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3631" r="23185" b="7263"/>
          <a:stretch/>
        </p:blipFill>
        <p:spPr bwMode="auto">
          <a:xfrm>
            <a:off x="7388168" y="3459289"/>
            <a:ext cx="1347825" cy="28387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:\fechteler\projects\PhilippFechteler\publications\icip2014\icip2014-paper\results\pose7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69" y="3459289"/>
            <a:ext cx="2496425" cy="30923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88" y="0"/>
            <a:ext cx="7270962" cy="63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>
            <a:normAutofit/>
          </a:bodyPr>
          <a:lstStyle/>
          <a:p>
            <a:pPr marL="0" indent="0" algn="ctr"/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/>
              <a:t>Thank you.</a:t>
            </a:r>
            <a:br>
              <a:rPr lang="de-DE" sz="4400" dirty="0"/>
            </a:br>
            <a:r>
              <a:rPr lang="de-DE" sz="4400" dirty="0"/>
              <a:t>Questions?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18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Capture &amp; animation</a:t>
            </a:r>
          </a:p>
          <a:p>
            <a:pPr lvl="1"/>
            <a:r>
              <a:rPr lang="en-US" dirty="0" smtClean="0"/>
              <a:t>Robust, </a:t>
            </a:r>
            <a:r>
              <a:rPr lang="en-US" dirty="0" err="1" smtClean="0"/>
              <a:t>realtime</a:t>
            </a:r>
            <a:endParaRPr lang="en-US" dirty="0" smtClean="0"/>
          </a:p>
          <a:p>
            <a:pPr lvl="1"/>
            <a:r>
              <a:rPr lang="en-US" dirty="0" smtClean="0"/>
              <a:t>No complex capture setup (1xRGBD stream)</a:t>
            </a:r>
          </a:p>
          <a:p>
            <a:pPr lvl="1"/>
            <a:r>
              <a:rPr lang="de-DE" dirty="0" smtClean="0"/>
              <a:t>Compact </a:t>
            </a:r>
            <a:r>
              <a:rPr lang="de-DE" dirty="0" err="1"/>
              <a:t>representation</a:t>
            </a:r>
            <a:r>
              <a:rPr lang="de-DE" dirty="0"/>
              <a:t> (</a:t>
            </a:r>
            <a:r>
              <a:rPr lang="de-DE" dirty="0" err="1"/>
              <a:t>transmission</a:t>
            </a:r>
            <a:r>
              <a:rPr lang="de-DE" dirty="0"/>
              <a:t>, </a:t>
            </a:r>
            <a:r>
              <a:rPr lang="de-DE" dirty="0" err="1"/>
              <a:t>animation</a:t>
            </a:r>
            <a:r>
              <a:rPr lang="de-DE" dirty="0" smtClean="0"/>
              <a:t>)</a:t>
            </a:r>
          </a:p>
          <a:p>
            <a:pPr lvl="1"/>
            <a:r>
              <a:rPr lang="en-US" dirty="0" smtClean="0"/>
              <a:t>Purely geometry based -&gt; usually difficult (1 view, low resolution)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Dynamic face textures</a:t>
            </a:r>
          </a:p>
          <a:p>
            <a:pPr lvl="1"/>
            <a:r>
              <a:rPr lang="en-US" dirty="0" smtClean="0"/>
              <a:t>No deformation tracking (difficult in low resolution)</a:t>
            </a:r>
          </a:p>
          <a:p>
            <a:pPr lvl="1"/>
            <a:r>
              <a:rPr lang="en-US" dirty="0" smtClean="0"/>
              <a:t>Rigid motion tracking (global head pose adjustment)</a:t>
            </a:r>
            <a:endParaRPr lang="en-US" dirty="0" smtClean="0"/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 smtClean="0"/>
              <a:t>Lightweight and realistic alternative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b="1" dirty="0" err="1" smtClean="0"/>
              <a:t>Full</a:t>
            </a:r>
            <a:r>
              <a:rPr lang="de-DE" b="1" dirty="0" smtClean="0"/>
              <a:t> </a:t>
            </a:r>
            <a:r>
              <a:rPr lang="de-DE" b="1" dirty="0" err="1" smtClean="0"/>
              <a:t>body</a:t>
            </a:r>
            <a:r>
              <a:rPr lang="de-DE" b="1" dirty="0" smtClean="0"/>
              <a:t> </a:t>
            </a:r>
            <a:r>
              <a:rPr lang="de-DE" b="1" dirty="0" err="1" smtClean="0"/>
              <a:t>template</a:t>
            </a:r>
            <a:r>
              <a:rPr lang="de-DE" b="1" dirty="0" smtClean="0"/>
              <a:t> </a:t>
            </a:r>
            <a:r>
              <a:rPr lang="de-DE" b="1" dirty="0" err="1" smtClean="0"/>
              <a:t>model</a:t>
            </a:r>
            <a:endParaRPr lang="de-DE" b="1" dirty="0" smtClean="0"/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 smtClean="0"/>
              <a:t>Robust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 smtClean="0"/>
              <a:t>Plausible geometry (even in occluded areas)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 smtClean="0"/>
              <a:t>Compact representation (</a:t>
            </a:r>
            <a:r>
              <a:rPr lang="en-US" dirty="0" err="1" smtClean="0"/>
              <a:t>skel</a:t>
            </a:r>
            <a:r>
              <a:rPr lang="en-US" dirty="0" smtClean="0"/>
              <a:t>. animation)</a:t>
            </a:r>
            <a:endParaRPr lang="en-US" dirty="0"/>
          </a:p>
          <a:p>
            <a:pPr marL="457200" lvl="1" indent="0">
              <a:buNone/>
            </a:pPr>
            <a:endParaRPr lang="de-DE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041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 smtClean="0"/>
              <a:t>Combination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Image-</a:t>
            </a:r>
            <a:r>
              <a:rPr lang="de-DE" b="1" dirty="0" err="1" smtClean="0"/>
              <a:t>Based</a:t>
            </a:r>
            <a:r>
              <a:rPr lang="de-DE" b="1" dirty="0" smtClean="0"/>
              <a:t> Rendering </a:t>
            </a:r>
            <a:r>
              <a:rPr lang="de-DE" b="1" dirty="0" err="1" smtClean="0"/>
              <a:t>and</a:t>
            </a:r>
            <a:r>
              <a:rPr lang="de-DE" b="1" dirty="0" smtClean="0"/>
              <a:t> Computer </a:t>
            </a:r>
            <a:r>
              <a:rPr lang="de-DE" b="1" dirty="0" err="1" smtClean="0"/>
              <a:t>Grahphics</a:t>
            </a:r>
            <a:r>
              <a:rPr lang="de-DE" b="1" dirty="0" smtClean="0"/>
              <a:t> </a:t>
            </a:r>
            <a:r>
              <a:rPr lang="de-DE" b="1" dirty="0" err="1" smtClean="0"/>
              <a:t>techniques</a:t>
            </a: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 smtClean="0"/>
              <a:t>		</a:t>
            </a:r>
            <a:r>
              <a:rPr lang="de-DE" sz="4800" b="1" dirty="0" smtClean="0"/>
              <a:t>				   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2" name="Picture 2" descr="Z:\projects\HHI-HumanRenderer-0.9.4-fechteler\HHI-HumanCommon\rsc\textur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2304256" cy="2304256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projects\PhilippFechtelerReverie-0.8-fechteler\screenshot--blended-lbs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1628800"/>
            <a:ext cx="2449946" cy="39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94335" y="5529426"/>
            <a:ext cx="1569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captured</a:t>
            </a:r>
            <a:br>
              <a:rPr lang="en-US" sz="2000" dirty="0" smtClean="0"/>
            </a:br>
            <a:r>
              <a:rPr lang="en-US" sz="2000" dirty="0" smtClean="0"/>
              <a:t>video texture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3923928" y="5601434"/>
            <a:ext cx="1526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geometric</a:t>
            </a:r>
            <a:br>
              <a:rPr lang="en-US" sz="2000" dirty="0" smtClean="0"/>
            </a:br>
            <a:r>
              <a:rPr lang="en-US" sz="2000" dirty="0" smtClean="0"/>
              <a:t>shape model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416631" y="5601434"/>
            <a:ext cx="1259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/>
              <a:t>animiated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result</a:t>
            </a:r>
            <a:endParaRPr lang="en-US" sz="2000" dirty="0"/>
          </a:p>
        </p:txBody>
      </p:sp>
      <p:pic>
        <p:nvPicPr>
          <p:cNvPr id="19" name="video-hd-a-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426" b="8377"/>
          <a:stretch/>
        </p:blipFill>
        <p:spPr>
          <a:xfrm>
            <a:off x="5796136" y="1337458"/>
            <a:ext cx="3037124" cy="43300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0" b="97790" l="2632" r="98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1409"/>
            <a:ext cx="3384376" cy="12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90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b="1" dirty="0" smtClean="0"/>
              <a:t>Preliminaries</a:t>
            </a:r>
          </a:p>
          <a:p>
            <a:pPr lvl="1"/>
            <a:r>
              <a:rPr lang="de-DE" dirty="0" smtClean="0"/>
              <a:t>System Setup</a:t>
            </a:r>
          </a:p>
          <a:p>
            <a:pPr lvl="1"/>
            <a:r>
              <a:rPr lang="de-DE" dirty="0" smtClean="0"/>
              <a:t>Pre-Processing</a:t>
            </a:r>
          </a:p>
          <a:p>
            <a:pPr lvl="1"/>
            <a:r>
              <a:rPr lang="de-DE" dirty="0" smtClean="0"/>
              <a:t>System Overview</a:t>
            </a:r>
          </a:p>
          <a:p>
            <a:r>
              <a:rPr lang="de-DE" b="1" dirty="0" err="1" smtClean="0"/>
              <a:t>Articulated</a:t>
            </a:r>
            <a:r>
              <a:rPr lang="de-DE" b="1" dirty="0" smtClean="0"/>
              <a:t> </a:t>
            </a:r>
            <a:r>
              <a:rPr lang="de-DE" b="1" dirty="0" err="1" smtClean="0"/>
              <a:t>Geometry</a:t>
            </a:r>
            <a:endParaRPr lang="de-DE" b="1" dirty="0" smtClean="0"/>
          </a:p>
          <a:p>
            <a:pPr lvl="1"/>
            <a:r>
              <a:rPr lang="de-DE" dirty="0" smtClean="0"/>
              <a:t>Articulated Template Model</a:t>
            </a:r>
          </a:p>
          <a:p>
            <a:pPr lvl="1"/>
            <a:r>
              <a:rPr lang="de-DE" dirty="0" smtClean="0"/>
              <a:t>Objective Function for Tracking and its Minimization</a:t>
            </a:r>
          </a:p>
          <a:p>
            <a:pPr lvl="1"/>
            <a:r>
              <a:rPr lang="de-DE" dirty="0" smtClean="0"/>
              <a:t>Template Fitting Results</a:t>
            </a:r>
          </a:p>
          <a:p>
            <a:r>
              <a:rPr lang="de-DE" b="1" dirty="0" smtClean="0"/>
              <a:t>Realtime Dynamic Texturing</a:t>
            </a:r>
          </a:p>
          <a:p>
            <a:pPr lvl="1"/>
            <a:r>
              <a:rPr lang="de-DE" dirty="0" smtClean="0"/>
              <a:t>Face Tracking</a:t>
            </a:r>
          </a:p>
          <a:p>
            <a:pPr lvl="1"/>
            <a:r>
              <a:rPr lang="de-DE" dirty="0" smtClean="0"/>
              <a:t>Dynamic </a:t>
            </a:r>
            <a:r>
              <a:rPr lang="de-DE" dirty="0" err="1" smtClean="0"/>
              <a:t>Textures</a:t>
            </a:r>
            <a:endParaRPr lang="de-DE" dirty="0" smtClean="0"/>
          </a:p>
          <a:p>
            <a:r>
              <a:rPr lang="de-DE" b="1" dirty="0" smtClean="0"/>
              <a:t>Experimental </a:t>
            </a:r>
            <a:r>
              <a:rPr lang="de-DE" b="1" dirty="0" err="1" smtClean="0"/>
              <a:t>Results</a:t>
            </a:r>
            <a:r>
              <a:rPr lang="de-DE" b="1" dirty="0" smtClean="0"/>
              <a:t> + </a:t>
            </a:r>
            <a:r>
              <a:rPr lang="de-DE" b="1" dirty="0" err="1"/>
              <a:t>C</a:t>
            </a:r>
            <a:r>
              <a:rPr lang="de-DE" b="1" dirty="0" err="1" smtClean="0"/>
              <a:t>onclusion</a:t>
            </a:r>
            <a:endParaRPr lang="de-DE" b="1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53136"/>
            <a:ext cx="1398734" cy="13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9"/>
          <a:stretch/>
        </p:blipFill>
        <p:spPr bwMode="auto">
          <a:xfrm flipH="1">
            <a:off x="5652120" y="3717032"/>
            <a:ext cx="988896" cy="25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86" y="764704"/>
            <a:ext cx="3935810" cy="159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Z:\fechteler\Desktop\icip14-templat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60848"/>
            <a:ext cx="12705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b="1" dirty="0" smtClean="0"/>
              <a:t>Preliminaries</a:t>
            </a:r>
          </a:p>
          <a:p>
            <a:pPr lvl="1"/>
            <a:r>
              <a:rPr lang="de-DE" dirty="0" smtClean="0"/>
              <a:t>System Setup</a:t>
            </a:r>
          </a:p>
          <a:p>
            <a:pPr lvl="1"/>
            <a:r>
              <a:rPr lang="de-DE" dirty="0" smtClean="0"/>
              <a:t>Pre-Processing</a:t>
            </a:r>
          </a:p>
          <a:p>
            <a:pPr lvl="1"/>
            <a:r>
              <a:rPr lang="de-DE" dirty="0" smtClean="0"/>
              <a:t>System Overview</a:t>
            </a:r>
          </a:p>
          <a:p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Articulated</a:t>
            </a:r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Geometry</a:t>
            </a:r>
            <a:endParaRPr lang="de-DE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Articulated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Objective Function for Tracking and its Minimization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Template Fitting Results</a:t>
            </a:r>
          </a:p>
          <a:p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Realtime Dynamic Texturing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Face Tracking</a:t>
            </a:r>
          </a:p>
          <a:p>
            <a:pPr lvl="1"/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Dynamic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Textures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Experimental 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r>
              <a:rPr lang="de-DE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de-DE" b="1" dirty="0" err="1">
                <a:solidFill>
                  <a:schemeClr val="bg1">
                    <a:lumMod val="85000"/>
                  </a:schemeClr>
                </a:solidFill>
              </a:rPr>
              <a:t>C</a:t>
            </a:r>
            <a:r>
              <a:rPr lang="de-DE" b="1" dirty="0" err="1" smtClean="0">
                <a:solidFill>
                  <a:schemeClr val="bg1">
                    <a:lumMod val="85000"/>
                  </a:schemeClr>
                </a:solidFill>
              </a:rPr>
              <a:t>onclusion</a:t>
            </a:r>
            <a:endParaRPr lang="de-DE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53136"/>
            <a:ext cx="1398734" cy="13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9"/>
          <a:stretch/>
        </p:blipFill>
        <p:spPr bwMode="auto">
          <a:xfrm flipH="1">
            <a:off x="5652120" y="3717032"/>
            <a:ext cx="988896" cy="25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86" y="764704"/>
            <a:ext cx="3935810" cy="159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Z:\fechteler\Desktop\icip14-templat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60848"/>
            <a:ext cx="12705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 x Microsoft Kinectv2 	(512x424 Depth @ 30 FPS)</a:t>
            </a:r>
          </a:p>
          <a:p>
            <a:r>
              <a:rPr lang="de-DE" dirty="0"/>
              <a:t>1 x Basler acA2040-25gc </a:t>
            </a:r>
            <a:r>
              <a:rPr lang="de-DE" dirty="0" smtClean="0"/>
              <a:t>	(1600x2032 RGB @ 30 FPS)</a:t>
            </a:r>
            <a:endParaRPr lang="de-DE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217090" name="Picture 2" descr="Z:\projects\PhilippFechtelerReverie-0.8-fechteler\CVCGKinectLib\doc\icip2014\Figures\inpu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1126" y="2420888"/>
            <a:ext cx="441926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7632340" y="1052736"/>
            <a:ext cx="216024" cy="720080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26417" y="1126485"/>
            <a:ext cx="61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SW</a:t>
            </a:r>
          </a:p>
          <a:p>
            <a:r>
              <a:rPr lang="de-DE" dirty="0" err="1" smtClean="0"/>
              <a:t>Sync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" b="97790" l="2632" r="98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6487"/>
            <a:ext cx="3384376" cy="12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Pre-Processing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Calibration of internal/external parameters</a:t>
            </a:r>
            <a:endParaRPr lang="de-DE" b="1" dirty="0" smtClean="0"/>
          </a:p>
          <a:p>
            <a:r>
              <a:rPr lang="de-DE" dirty="0" smtClean="0"/>
              <a:t>Standard background subtraction on depth stream</a:t>
            </a:r>
          </a:p>
          <a:p>
            <a:r>
              <a:rPr lang="de-DE" dirty="0" smtClean="0"/>
              <a:t>Manual offline temporal alignment of RGB and depth</a:t>
            </a:r>
          </a:p>
          <a:p>
            <a:r>
              <a:rPr lang="de-DE" dirty="0" smtClean="0"/>
              <a:t>Depth map to 3D mesh conversion</a:t>
            </a:r>
          </a:p>
          <a:p>
            <a:r>
              <a:rPr lang="de-DE" dirty="0" smtClean="0"/>
              <a:t>Articulated template model of human</a:t>
            </a:r>
            <a:br>
              <a:rPr lang="de-DE" dirty="0" smtClean="0"/>
            </a:br>
            <a:r>
              <a:rPr lang="de-DE" dirty="0" smtClean="0"/>
              <a:t>including UV texture coordinates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028" name="Picture 4" descr="Z:\fechteler\Desktop\icip14-cali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4293854" cy="15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data\inria-dancer\Silhouettes\silh_cam00_00023_00000085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3"/>
            <a:ext cx="2123643" cy="15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fechteler\Desktop\icip14-templat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76872"/>
            <a:ext cx="1800200" cy="39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 smtClean="0"/>
              <a:t>Usage of rigged 3D Computer Graphics model as template</a:t>
            </a:r>
            <a:br>
              <a:rPr lang="de-DE" sz="2000" dirty="0" smtClean="0"/>
            </a:br>
            <a:r>
              <a:rPr lang="de-DE" sz="2000" dirty="0" smtClean="0"/>
              <a:t>based on SCAPE [1,2] </a:t>
            </a:r>
            <a:r>
              <a:rPr lang="de-DE" sz="2000" dirty="0" err="1" smtClean="0"/>
              <a:t>model</a:t>
            </a:r>
            <a:endParaRPr lang="de-DE" sz="2000" dirty="0" smtClean="0"/>
          </a:p>
          <a:p>
            <a:r>
              <a:rPr lang="de-DE" sz="2000" dirty="0" smtClean="0"/>
              <a:t>Adapt per frame the template to </a:t>
            </a:r>
            <a:r>
              <a:rPr lang="de-DE" sz="2000" dirty="0" err="1" smtClean="0"/>
              <a:t>input</a:t>
            </a:r>
            <a:r>
              <a:rPr lang="de-DE" sz="2000" dirty="0" smtClean="0"/>
              <a:t> </a:t>
            </a:r>
            <a:r>
              <a:rPr lang="de-DE" sz="2000" dirty="0" err="1" smtClean="0"/>
              <a:t>mesh</a:t>
            </a:r>
            <a:endParaRPr lang="de-DE" sz="2000" dirty="0" smtClean="0"/>
          </a:p>
          <a:p>
            <a:r>
              <a:rPr lang="de-DE" sz="2000" dirty="0" smtClean="0"/>
              <a:t>Rigid Face Tracking</a:t>
            </a:r>
          </a:p>
          <a:p>
            <a:r>
              <a:rPr lang="de-DE" sz="2000" dirty="0" smtClean="0"/>
              <a:t>Update </a:t>
            </a:r>
            <a:r>
              <a:rPr lang="de-DE" sz="2000" dirty="0" err="1" smtClean="0"/>
              <a:t>texture</a:t>
            </a:r>
            <a:r>
              <a:rPr lang="de-DE" sz="2000" dirty="0" smtClean="0"/>
              <a:t> </a:t>
            </a:r>
            <a:r>
              <a:rPr lang="de-DE" sz="2000" dirty="0" err="1" smtClean="0"/>
              <a:t>map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3779912" y="2420888"/>
            <a:ext cx="18002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Template</a:t>
            </a:r>
          </a:p>
          <a:p>
            <a:pPr algn="ctr"/>
            <a:r>
              <a:rPr lang="de-DE" dirty="0" smtClean="0"/>
              <a:t>Fitting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4725144"/>
            <a:ext cx="108012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Texture</a:t>
            </a:r>
          </a:p>
          <a:p>
            <a:pPr algn="ctr"/>
            <a:r>
              <a:rPr lang="de-DE" dirty="0" smtClean="0"/>
              <a:t>Update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520" y="3717032"/>
            <a:ext cx="180020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RGBD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Input stream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4288" y="3681028"/>
            <a:ext cx="180020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Free View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Point Rendering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8" idx="0"/>
            <a:endCxn id="6" idx="1"/>
          </p:cNvCxnSpPr>
          <p:nvPr/>
        </p:nvCxnSpPr>
        <p:spPr>
          <a:xfrm rot="5400000" flipH="1" flipV="1">
            <a:off x="2087724" y="2024844"/>
            <a:ext cx="756084" cy="2628292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  <a:endCxn id="9" idx="1"/>
          </p:cNvCxnSpPr>
          <p:nvPr/>
        </p:nvCxnSpPr>
        <p:spPr>
          <a:xfrm>
            <a:off x="5580112" y="2960948"/>
            <a:ext cx="1584176" cy="12601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95736" y="3311696"/>
            <a:ext cx="762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Depth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31013" y="4221088"/>
            <a:ext cx="721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RGBD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72772" y="2782669"/>
            <a:ext cx="1163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Template</a:t>
            </a:r>
            <a:br>
              <a:rPr lang="de-DE" dirty="0" smtClean="0"/>
            </a:br>
            <a:r>
              <a:rPr lang="de-DE" dirty="0" smtClean="0"/>
              <a:t>Parameter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084168" y="4869160"/>
            <a:ext cx="1746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Dynamic </a:t>
            </a:r>
            <a:r>
              <a:rPr lang="de-DE" dirty="0" err="1" smtClean="0"/>
              <a:t>Texture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95536" y="5805264"/>
            <a:ext cx="4068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[1</a:t>
            </a:r>
            <a:r>
              <a:rPr lang="de-DE" sz="1200" dirty="0" smtClean="0"/>
              <a:t>] Aguelov et al., </a:t>
            </a:r>
            <a:r>
              <a:rPr lang="de-DE" sz="1200" i="1" dirty="0" smtClean="0"/>
              <a:t>ACM Trans. on Graphics / SIGGRAPH</a:t>
            </a:r>
            <a:r>
              <a:rPr lang="de-DE" sz="1200" dirty="0" smtClean="0"/>
              <a:t>, 2005.</a:t>
            </a:r>
          </a:p>
          <a:p>
            <a:r>
              <a:rPr lang="de-DE" sz="1200" dirty="0" smtClean="0"/>
              <a:t>[2] Fechteler et al., </a:t>
            </a:r>
            <a:r>
              <a:rPr lang="de-DE" sz="1200" i="1" dirty="0" smtClean="0"/>
              <a:t>VMV</a:t>
            </a:r>
            <a:r>
              <a:rPr lang="de-DE" sz="1200" dirty="0" smtClean="0"/>
              <a:t>, 2012</a:t>
            </a:r>
            <a:endParaRPr lang="en-US" sz="1200" i="1" dirty="0"/>
          </a:p>
        </p:txBody>
      </p:sp>
      <p:sp>
        <p:nvSpPr>
          <p:cNvPr id="27" name="Rectangle 26"/>
          <p:cNvSpPr/>
          <p:nvPr/>
        </p:nvSpPr>
        <p:spPr>
          <a:xfrm>
            <a:off x="3059832" y="3717032"/>
            <a:ext cx="108012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Face</a:t>
            </a:r>
          </a:p>
          <a:p>
            <a:pPr algn="ctr"/>
            <a:r>
              <a:rPr lang="de-DE" dirty="0" smtClean="0"/>
              <a:t>Tracking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8" idx="3"/>
            <a:endCxn id="27" idx="1"/>
          </p:cNvCxnSpPr>
          <p:nvPr/>
        </p:nvCxnSpPr>
        <p:spPr>
          <a:xfrm>
            <a:off x="2051720" y="4257092"/>
            <a:ext cx="10081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8" idx="2"/>
            <a:endCxn id="7" idx="1"/>
          </p:cNvCxnSpPr>
          <p:nvPr/>
        </p:nvCxnSpPr>
        <p:spPr>
          <a:xfrm rot="16200000" flipH="1">
            <a:off x="2627784" y="3320988"/>
            <a:ext cx="468052" cy="3420380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3"/>
            <a:endCxn id="9" idx="1"/>
          </p:cNvCxnSpPr>
          <p:nvPr/>
        </p:nvCxnSpPr>
        <p:spPr>
          <a:xfrm flipV="1">
            <a:off x="5652120" y="4221088"/>
            <a:ext cx="1512168" cy="10441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297507" y="5265204"/>
            <a:ext cx="578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RGB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4139952" y="3501008"/>
            <a:ext cx="540060" cy="756084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1"/>
          <p:cNvCxnSpPr>
            <a:stCxn id="27" idx="3"/>
            <a:endCxn id="7" idx="0"/>
          </p:cNvCxnSpPr>
          <p:nvPr/>
        </p:nvCxnSpPr>
        <p:spPr>
          <a:xfrm>
            <a:off x="4139952" y="4257092"/>
            <a:ext cx="972108" cy="468052"/>
          </a:xfrm>
          <a:prstGeom prst="bent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644008" y="3908313"/>
            <a:ext cx="1685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Rigid Head 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</Words>
  <Application>Microsoft Office PowerPoint</Application>
  <PresentationFormat>On-screen Show (4:3)</PresentationFormat>
  <Paragraphs>226</Paragraphs>
  <Slides>23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Larissa-Design</vt:lpstr>
      <vt:lpstr>Real-Time Avatar Animation with dynamic Face Texturing</vt:lpstr>
      <vt:lpstr>Motivation</vt:lpstr>
      <vt:lpstr>Motivation</vt:lpstr>
      <vt:lpstr>Our approach</vt:lpstr>
      <vt:lpstr>Scope of this Paper</vt:lpstr>
      <vt:lpstr>Scope of this Paper</vt:lpstr>
      <vt:lpstr>System Setup</vt:lpstr>
      <vt:lpstr>Pre-Processing</vt:lpstr>
      <vt:lpstr>System Overview</vt:lpstr>
      <vt:lpstr>Scope of this Paper</vt:lpstr>
      <vt:lpstr>Naturalistic animation of articulated geometry</vt:lpstr>
      <vt:lpstr>Requirement: conversion of skeletal parameters</vt:lpstr>
      <vt:lpstr>Conversion of skeletal parameters</vt:lpstr>
      <vt:lpstr>Scope of this Paper</vt:lpstr>
      <vt:lpstr>Realtime Face Tracking</vt:lpstr>
      <vt:lpstr>Realtime Face Tracking</vt:lpstr>
      <vt:lpstr>Dynamic Texturing</vt:lpstr>
      <vt:lpstr>Experimental Results</vt:lpstr>
      <vt:lpstr>Experimental Results</vt:lpstr>
      <vt:lpstr>Experimental Results</vt:lpstr>
      <vt:lpstr>Experimental Results</vt:lpstr>
      <vt:lpstr>Conclusion</vt:lpstr>
      <vt:lpstr>   Thank you.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Eisert</dc:creator>
  <cp:lastModifiedBy>Paier, Wolfgang</cp:lastModifiedBy>
  <cp:revision>516</cp:revision>
  <cp:lastPrinted>2013-04-18T15:54:15Z</cp:lastPrinted>
  <dcterms:created xsi:type="dcterms:W3CDTF">2009-08-25T14:22:22Z</dcterms:created>
  <dcterms:modified xsi:type="dcterms:W3CDTF">2016-09-21T05:26:38Z</dcterms:modified>
</cp:coreProperties>
</file>